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52"/>
  </p:notesMasterIdLst>
  <p:sldIdLst>
    <p:sldId id="256" r:id="rId3"/>
    <p:sldId id="257" r:id="rId4"/>
    <p:sldId id="279" r:id="rId5"/>
    <p:sldId id="328" r:id="rId6"/>
    <p:sldId id="329" r:id="rId7"/>
    <p:sldId id="330" r:id="rId8"/>
    <p:sldId id="347" r:id="rId9"/>
    <p:sldId id="348" r:id="rId10"/>
    <p:sldId id="361" r:id="rId11"/>
    <p:sldId id="362" r:id="rId12"/>
    <p:sldId id="363" r:id="rId13"/>
    <p:sldId id="378" r:id="rId14"/>
    <p:sldId id="379" r:id="rId15"/>
    <p:sldId id="381" r:id="rId16"/>
    <p:sldId id="383" r:id="rId17"/>
    <p:sldId id="382" r:id="rId18"/>
    <p:sldId id="380" r:id="rId19"/>
    <p:sldId id="360" r:id="rId20"/>
    <p:sldId id="387" r:id="rId21"/>
    <p:sldId id="377" r:id="rId22"/>
    <p:sldId id="364" r:id="rId23"/>
    <p:sldId id="365" r:id="rId24"/>
    <p:sldId id="366" r:id="rId25"/>
    <p:sldId id="367" r:id="rId26"/>
    <p:sldId id="369" r:id="rId27"/>
    <p:sldId id="370" r:id="rId28"/>
    <p:sldId id="371" r:id="rId29"/>
    <p:sldId id="372" r:id="rId30"/>
    <p:sldId id="373" r:id="rId31"/>
    <p:sldId id="374" r:id="rId32"/>
    <p:sldId id="375" r:id="rId33"/>
    <p:sldId id="376" r:id="rId34"/>
    <p:sldId id="303" r:id="rId35"/>
    <p:sldId id="311" r:id="rId36"/>
    <p:sldId id="312" r:id="rId37"/>
    <p:sldId id="304" r:id="rId38"/>
    <p:sldId id="306" r:id="rId39"/>
    <p:sldId id="349" r:id="rId40"/>
    <p:sldId id="350" r:id="rId41"/>
    <p:sldId id="351" r:id="rId42"/>
    <p:sldId id="352" r:id="rId43"/>
    <p:sldId id="353" r:id="rId44"/>
    <p:sldId id="354" r:id="rId45"/>
    <p:sldId id="355" r:id="rId46"/>
    <p:sldId id="356" r:id="rId47"/>
    <p:sldId id="357" r:id="rId48"/>
    <p:sldId id="358" r:id="rId49"/>
    <p:sldId id="359" r:id="rId50"/>
    <p:sldId id="385" r:id="rId51"/>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1" autoAdjust="0"/>
    <p:restoredTop sz="87973" autoAdjust="0"/>
  </p:normalViewPr>
  <p:slideViewPr>
    <p:cSldViewPr>
      <p:cViewPr varScale="1">
        <p:scale>
          <a:sx n="76" d="100"/>
          <a:sy n="76" d="100"/>
        </p:scale>
        <p:origin x="1699" y="5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5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i\documenti%20da%20toshiba\Universit&#224;%20di%20Malaga\CURSO%20DE%20VERANO%202016\Esercizio%20prov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0431682309766"/>
          <c:y val="0.10823517015467479"/>
          <c:w val="0.75180135100009582"/>
          <c:h val="0.4397191308956015"/>
        </c:manualLayout>
      </c:layout>
      <c:lineChart>
        <c:grouping val="standard"/>
        <c:varyColors val="0"/>
        <c:ser>
          <c:idx val="0"/>
          <c:order val="0"/>
          <c:spPr>
            <a:ln w="28575" cap="rnd">
              <a:solidFill>
                <a:schemeClr val="accent1"/>
              </a:solidFill>
              <a:round/>
            </a:ln>
            <a:effectLst/>
          </c:spPr>
          <c:marker>
            <c:symbol val="none"/>
          </c:marker>
          <c:cat>
            <c:numRef>
              <c:f>Foglio3!$A$1:$A$210</c:f>
              <c:numCache>
                <c:formatCode>mmm\-yy</c:formatCode>
                <c:ptCount val="21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numCache>
            </c:numRef>
          </c:cat>
          <c:val>
            <c:numRef>
              <c:f>Foglio3!$B$1:$B$210</c:f>
              <c:numCache>
                <c:formatCode>General</c:formatCode>
                <c:ptCount val="210"/>
                <c:pt idx="0">
                  <c:v>119702</c:v>
                </c:pt>
                <c:pt idx="1">
                  <c:v>155186</c:v>
                </c:pt>
                <c:pt idx="2">
                  <c:v>210285</c:v>
                </c:pt>
                <c:pt idx="3">
                  <c:v>289216</c:v>
                </c:pt>
                <c:pt idx="4">
                  <c:v>318446</c:v>
                </c:pt>
                <c:pt idx="5">
                  <c:v>358792</c:v>
                </c:pt>
                <c:pt idx="6">
                  <c:v>317834</c:v>
                </c:pt>
                <c:pt idx="7">
                  <c:v>324545</c:v>
                </c:pt>
                <c:pt idx="8">
                  <c:v>319292</c:v>
                </c:pt>
                <c:pt idx="9">
                  <c:v>278194</c:v>
                </c:pt>
                <c:pt idx="10">
                  <c:v>178141</c:v>
                </c:pt>
                <c:pt idx="11">
                  <c:v>145539</c:v>
                </c:pt>
                <c:pt idx="12">
                  <c:v>133078</c:v>
                </c:pt>
                <c:pt idx="13">
                  <c:v>181588</c:v>
                </c:pt>
                <c:pt idx="14">
                  <c:v>259342</c:v>
                </c:pt>
                <c:pt idx="15">
                  <c:v>345808</c:v>
                </c:pt>
                <c:pt idx="16">
                  <c:v>331755</c:v>
                </c:pt>
                <c:pt idx="17">
                  <c:v>327405</c:v>
                </c:pt>
                <c:pt idx="18">
                  <c:v>328171</c:v>
                </c:pt>
                <c:pt idx="19">
                  <c:v>352966</c:v>
                </c:pt>
                <c:pt idx="20">
                  <c:v>358056</c:v>
                </c:pt>
                <c:pt idx="21">
                  <c:v>324258</c:v>
                </c:pt>
                <c:pt idx="22">
                  <c:v>189088</c:v>
                </c:pt>
                <c:pt idx="23">
                  <c:v>167132</c:v>
                </c:pt>
                <c:pt idx="24">
                  <c:v>142384</c:v>
                </c:pt>
                <c:pt idx="25">
                  <c:v>179740</c:v>
                </c:pt>
                <c:pt idx="26">
                  <c:v>266795</c:v>
                </c:pt>
                <c:pt idx="27">
                  <c:v>343704</c:v>
                </c:pt>
                <c:pt idx="28">
                  <c:v>336794</c:v>
                </c:pt>
                <c:pt idx="29">
                  <c:v>338212</c:v>
                </c:pt>
                <c:pt idx="30">
                  <c:v>347012</c:v>
                </c:pt>
                <c:pt idx="31">
                  <c:v>366949</c:v>
                </c:pt>
                <c:pt idx="32">
                  <c:v>352159</c:v>
                </c:pt>
                <c:pt idx="33">
                  <c:v>297564</c:v>
                </c:pt>
                <c:pt idx="34">
                  <c:v>188901</c:v>
                </c:pt>
                <c:pt idx="35">
                  <c:v>149087</c:v>
                </c:pt>
                <c:pt idx="36">
                  <c:v>131589</c:v>
                </c:pt>
                <c:pt idx="37">
                  <c:v>192614</c:v>
                </c:pt>
                <c:pt idx="38">
                  <c:v>307120</c:v>
                </c:pt>
                <c:pt idx="39">
                  <c:v>319497</c:v>
                </c:pt>
                <c:pt idx="40">
                  <c:v>343188</c:v>
                </c:pt>
                <c:pt idx="41">
                  <c:v>333115</c:v>
                </c:pt>
                <c:pt idx="42">
                  <c:v>341295</c:v>
                </c:pt>
                <c:pt idx="43">
                  <c:v>386091</c:v>
                </c:pt>
                <c:pt idx="44">
                  <c:v>349240</c:v>
                </c:pt>
                <c:pt idx="45">
                  <c:v>294554</c:v>
                </c:pt>
                <c:pt idx="46">
                  <c:v>187658</c:v>
                </c:pt>
                <c:pt idx="47">
                  <c:v>159401</c:v>
                </c:pt>
                <c:pt idx="48">
                  <c:v>152162</c:v>
                </c:pt>
                <c:pt idx="49">
                  <c:v>194552</c:v>
                </c:pt>
                <c:pt idx="50">
                  <c:v>259480</c:v>
                </c:pt>
                <c:pt idx="51">
                  <c:v>342563</c:v>
                </c:pt>
                <c:pt idx="52">
                  <c:v>387319</c:v>
                </c:pt>
                <c:pt idx="53">
                  <c:v>381100</c:v>
                </c:pt>
                <c:pt idx="54">
                  <c:v>390425</c:v>
                </c:pt>
                <c:pt idx="55">
                  <c:v>426725</c:v>
                </c:pt>
                <c:pt idx="56">
                  <c:v>392970</c:v>
                </c:pt>
                <c:pt idx="57">
                  <c:v>336273</c:v>
                </c:pt>
                <c:pt idx="58">
                  <c:v>187725</c:v>
                </c:pt>
                <c:pt idx="59">
                  <c:v>178453</c:v>
                </c:pt>
                <c:pt idx="60">
                  <c:v>164317</c:v>
                </c:pt>
                <c:pt idx="61">
                  <c:v>217771</c:v>
                </c:pt>
                <c:pt idx="62">
                  <c:v>268466</c:v>
                </c:pt>
                <c:pt idx="63">
                  <c:v>330768</c:v>
                </c:pt>
                <c:pt idx="64">
                  <c:v>342506</c:v>
                </c:pt>
                <c:pt idx="65">
                  <c:v>349285</c:v>
                </c:pt>
                <c:pt idx="66">
                  <c:v>360856</c:v>
                </c:pt>
                <c:pt idx="67">
                  <c:v>409644</c:v>
                </c:pt>
                <c:pt idx="68">
                  <c:v>387596</c:v>
                </c:pt>
                <c:pt idx="69">
                  <c:v>344238</c:v>
                </c:pt>
                <c:pt idx="70">
                  <c:v>206209</c:v>
                </c:pt>
                <c:pt idx="71">
                  <c:v>193432</c:v>
                </c:pt>
                <c:pt idx="72">
                  <c:v>173244</c:v>
                </c:pt>
                <c:pt idx="73">
                  <c:v>228972</c:v>
                </c:pt>
                <c:pt idx="74">
                  <c:v>287205</c:v>
                </c:pt>
                <c:pt idx="75">
                  <c:v>350964</c:v>
                </c:pt>
                <c:pt idx="76">
                  <c:v>403338</c:v>
                </c:pt>
                <c:pt idx="77">
                  <c:v>408324</c:v>
                </c:pt>
                <c:pt idx="78">
                  <c:v>432066</c:v>
                </c:pt>
                <c:pt idx="79">
                  <c:v>468697</c:v>
                </c:pt>
                <c:pt idx="80">
                  <c:v>416158</c:v>
                </c:pt>
                <c:pt idx="81">
                  <c:v>337708</c:v>
                </c:pt>
                <c:pt idx="82">
                  <c:v>215195</c:v>
                </c:pt>
                <c:pt idx="83">
                  <c:v>174439</c:v>
                </c:pt>
                <c:pt idx="84">
                  <c:v>192360</c:v>
                </c:pt>
                <c:pt idx="85">
                  <c:v>254174</c:v>
                </c:pt>
                <c:pt idx="86">
                  <c:v>339291</c:v>
                </c:pt>
                <c:pt idx="87">
                  <c:v>441854</c:v>
                </c:pt>
                <c:pt idx="88">
                  <c:v>470138</c:v>
                </c:pt>
                <c:pt idx="89">
                  <c:v>488366</c:v>
                </c:pt>
                <c:pt idx="90">
                  <c:v>521970</c:v>
                </c:pt>
                <c:pt idx="91">
                  <c:v>557601</c:v>
                </c:pt>
                <c:pt idx="92">
                  <c:v>471371</c:v>
                </c:pt>
                <c:pt idx="93">
                  <c:v>425228</c:v>
                </c:pt>
                <c:pt idx="94">
                  <c:v>243648</c:v>
                </c:pt>
                <c:pt idx="95">
                  <c:v>235451</c:v>
                </c:pt>
                <c:pt idx="96">
                  <c:v>207614</c:v>
                </c:pt>
                <c:pt idx="97">
                  <c:v>264503</c:v>
                </c:pt>
                <c:pt idx="98">
                  <c:v>352973</c:v>
                </c:pt>
                <c:pt idx="99">
                  <c:v>438427</c:v>
                </c:pt>
                <c:pt idx="100">
                  <c:v>441798</c:v>
                </c:pt>
                <c:pt idx="101">
                  <c:v>513957</c:v>
                </c:pt>
                <c:pt idx="102">
                  <c:v>539210</c:v>
                </c:pt>
                <c:pt idx="103">
                  <c:v>620099</c:v>
                </c:pt>
                <c:pt idx="104">
                  <c:v>508949</c:v>
                </c:pt>
                <c:pt idx="105">
                  <c:v>422206</c:v>
                </c:pt>
                <c:pt idx="106">
                  <c:v>270173</c:v>
                </c:pt>
                <c:pt idx="107">
                  <c:v>244910</c:v>
                </c:pt>
                <c:pt idx="108">
                  <c:v>228939</c:v>
                </c:pt>
                <c:pt idx="109">
                  <c:v>290738</c:v>
                </c:pt>
                <c:pt idx="110">
                  <c:v>391477</c:v>
                </c:pt>
                <c:pt idx="111">
                  <c:v>422188</c:v>
                </c:pt>
                <c:pt idx="112">
                  <c:v>494646</c:v>
                </c:pt>
                <c:pt idx="113">
                  <c:v>505082</c:v>
                </c:pt>
                <c:pt idx="114">
                  <c:v>553094</c:v>
                </c:pt>
                <c:pt idx="115">
                  <c:v>625399</c:v>
                </c:pt>
                <c:pt idx="116">
                  <c:v>525037</c:v>
                </c:pt>
                <c:pt idx="117">
                  <c:v>415631</c:v>
                </c:pt>
                <c:pt idx="118">
                  <c:v>248930</c:v>
                </c:pt>
                <c:pt idx="119">
                  <c:v>216633</c:v>
                </c:pt>
                <c:pt idx="120">
                  <c:v>172372</c:v>
                </c:pt>
                <c:pt idx="121">
                  <c:v>236303</c:v>
                </c:pt>
                <c:pt idx="122">
                  <c:v>281973</c:v>
                </c:pt>
                <c:pt idx="123">
                  <c:v>364990</c:v>
                </c:pt>
                <c:pt idx="124">
                  <c:v>402948</c:v>
                </c:pt>
                <c:pt idx="125">
                  <c:v>436616</c:v>
                </c:pt>
                <c:pt idx="126">
                  <c:v>494431</c:v>
                </c:pt>
                <c:pt idx="127">
                  <c:v>532799</c:v>
                </c:pt>
                <c:pt idx="128">
                  <c:v>430393</c:v>
                </c:pt>
                <c:pt idx="129">
                  <c:v>375335</c:v>
                </c:pt>
                <c:pt idx="130">
                  <c:v>213955</c:v>
                </c:pt>
                <c:pt idx="131">
                  <c:v>195871</c:v>
                </c:pt>
                <c:pt idx="132">
                  <c:v>154773</c:v>
                </c:pt>
                <c:pt idx="133">
                  <c:v>217392</c:v>
                </c:pt>
                <c:pt idx="134">
                  <c:v>274419</c:v>
                </c:pt>
                <c:pt idx="135">
                  <c:v>375643</c:v>
                </c:pt>
                <c:pt idx="136">
                  <c:v>402685</c:v>
                </c:pt>
                <c:pt idx="137">
                  <c:v>410930</c:v>
                </c:pt>
                <c:pt idx="138">
                  <c:v>501989</c:v>
                </c:pt>
                <c:pt idx="139">
                  <c:v>539107</c:v>
                </c:pt>
                <c:pt idx="140">
                  <c:v>439517</c:v>
                </c:pt>
                <c:pt idx="141">
                  <c:v>383130</c:v>
                </c:pt>
                <c:pt idx="142">
                  <c:v>214047</c:v>
                </c:pt>
                <c:pt idx="143">
                  <c:v>182940</c:v>
                </c:pt>
                <c:pt idx="144">
                  <c:v>158815</c:v>
                </c:pt>
                <c:pt idx="145">
                  <c:v>234089</c:v>
                </c:pt>
                <c:pt idx="146">
                  <c:v>300672</c:v>
                </c:pt>
                <c:pt idx="147">
                  <c:v>424530</c:v>
                </c:pt>
                <c:pt idx="148">
                  <c:v>432903</c:v>
                </c:pt>
                <c:pt idx="149">
                  <c:v>469183</c:v>
                </c:pt>
                <c:pt idx="150">
                  <c:v>521373</c:v>
                </c:pt>
                <c:pt idx="151">
                  <c:v>534062</c:v>
                </c:pt>
                <c:pt idx="152">
                  <c:v>470382</c:v>
                </c:pt>
                <c:pt idx="153">
                  <c:v>402835</c:v>
                </c:pt>
                <c:pt idx="154">
                  <c:v>222243</c:v>
                </c:pt>
                <c:pt idx="155">
                  <c:v>190040</c:v>
                </c:pt>
                <c:pt idx="156">
                  <c:v>179470</c:v>
                </c:pt>
                <c:pt idx="157">
                  <c:v>230628</c:v>
                </c:pt>
                <c:pt idx="158">
                  <c:v>291730</c:v>
                </c:pt>
                <c:pt idx="159">
                  <c:v>398488</c:v>
                </c:pt>
                <c:pt idx="160">
                  <c:v>429325</c:v>
                </c:pt>
                <c:pt idx="161">
                  <c:v>477915</c:v>
                </c:pt>
                <c:pt idx="162">
                  <c:v>508244</c:v>
                </c:pt>
                <c:pt idx="163">
                  <c:v>559345</c:v>
                </c:pt>
                <c:pt idx="164">
                  <c:v>475062</c:v>
                </c:pt>
                <c:pt idx="165">
                  <c:v>390987</c:v>
                </c:pt>
                <c:pt idx="166">
                  <c:v>205914</c:v>
                </c:pt>
                <c:pt idx="167">
                  <c:v>176033</c:v>
                </c:pt>
                <c:pt idx="168">
                  <c:v>165005</c:v>
                </c:pt>
                <c:pt idx="169">
                  <c:v>208103</c:v>
                </c:pt>
                <c:pt idx="170">
                  <c:v>329245</c:v>
                </c:pt>
                <c:pt idx="171">
                  <c:v>402860</c:v>
                </c:pt>
                <c:pt idx="172">
                  <c:v>501082</c:v>
                </c:pt>
                <c:pt idx="173">
                  <c:v>492722</c:v>
                </c:pt>
                <c:pt idx="174">
                  <c:v>523604</c:v>
                </c:pt>
                <c:pt idx="175">
                  <c:v>600652</c:v>
                </c:pt>
                <c:pt idx="176">
                  <c:v>499760</c:v>
                </c:pt>
                <c:pt idx="177">
                  <c:v>412177</c:v>
                </c:pt>
                <c:pt idx="178">
                  <c:v>233565</c:v>
                </c:pt>
                <c:pt idx="179">
                  <c:v>206928</c:v>
                </c:pt>
                <c:pt idx="180">
                  <c:v>181294</c:v>
                </c:pt>
                <c:pt idx="181">
                  <c:v>246372</c:v>
                </c:pt>
                <c:pt idx="182">
                  <c:v>282613</c:v>
                </c:pt>
                <c:pt idx="183">
                  <c:v>458226</c:v>
                </c:pt>
                <c:pt idx="184">
                  <c:v>487291</c:v>
                </c:pt>
                <c:pt idx="185">
                  <c:v>505375</c:v>
                </c:pt>
                <c:pt idx="186">
                  <c:v>533212</c:v>
                </c:pt>
                <c:pt idx="187">
                  <c:v>618559</c:v>
                </c:pt>
                <c:pt idx="188">
                  <c:v>530441</c:v>
                </c:pt>
                <c:pt idx="189">
                  <c:v>449754</c:v>
                </c:pt>
                <c:pt idx="190">
                  <c:v>237281</c:v>
                </c:pt>
                <c:pt idx="191">
                  <c:v>228274</c:v>
                </c:pt>
                <c:pt idx="192">
                  <c:v>199556</c:v>
                </c:pt>
                <c:pt idx="193">
                  <c:v>255885</c:v>
                </c:pt>
                <c:pt idx="194">
                  <c:v>312404</c:v>
                </c:pt>
                <c:pt idx="195">
                  <c:v>434689</c:v>
                </c:pt>
                <c:pt idx="196">
                  <c:v>519820</c:v>
                </c:pt>
                <c:pt idx="197">
                  <c:v>536989</c:v>
                </c:pt>
                <c:pt idx="198">
                  <c:v>569619</c:v>
                </c:pt>
                <c:pt idx="199">
                  <c:v>630300</c:v>
                </c:pt>
                <c:pt idx="200">
                  <c:v>551552</c:v>
                </c:pt>
                <c:pt idx="201">
                  <c:v>478852</c:v>
                </c:pt>
                <c:pt idx="202">
                  <c:v>262157</c:v>
                </c:pt>
                <c:pt idx="203">
                  <c:v>246875</c:v>
                </c:pt>
                <c:pt idx="204">
                  <c:v>217990</c:v>
                </c:pt>
                <c:pt idx="205">
                  <c:v>281622</c:v>
                </c:pt>
                <c:pt idx="206">
                  <c:v>366051</c:v>
                </c:pt>
                <c:pt idx="207">
                  <c:v>476340</c:v>
                </c:pt>
                <c:pt idx="208">
                  <c:v>542850</c:v>
                </c:pt>
                <c:pt idx="209">
                  <c:v>556845</c:v>
                </c:pt>
              </c:numCache>
            </c:numRef>
          </c:val>
          <c:smooth val="0"/>
          <c:extLst>
            <c:ext xmlns:c16="http://schemas.microsoft.com/office/drawing/2014/chart" uri="{C3380CC4-5D6E-409C-BE32-E72D297353CC}">
              <c16:uniqueId val="{00000000-BEC7-4D27-8A74-ACC9C04DD144}"/>
            </c:ext>
          </c:extLst>
        </c:ser>
        <c:ser>
          <c:idx val="1"/>
          <c:order val="1"/>
          <c:spPr>
            <a:ln w="28575" cap="rnd">
              <a:solidFill>
                <a:schemeClr val="accent2"/>
              </a:solidFill>
              <a:round/>
            </a:ln>
            <a:effectLst/>
          </c:spPr>
          <c:marker>
            <c:symbol val="none"/>
          </c:marker>
          <c:cat>
            <c:numRef>
              <c:f>Foglio3!$A$1:$A$210</c:f>
              <c:numCache>
                <c:formatCode>mmm\-yy</c:formatCode>
                <c:ptCount val="21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numCache>
            </c:numRef>
          </c:cat>
          <c:val>
            <c:numRef>
              <c:f>Foglio3!$C$1:$C$210</c:f>
              <c:numCache>
                <c:formatCode>General</c:formatCode>
                <c:ptCount val="210"/>
                <c:pt idx="6">
                  <c:v>251821.66666666669</c:v>
                </c:pt>
                <c:pt idx="7">
                  <c:v>251457.83333333331</c:v>
                </c:pt>
                <c:pt idx="8">
                  <c:v>247319.70833333331</c:v>
                </c:pt>
                <c:pt idx="9">
                  <c:v>237597</c:v>
                </c:pt>
                <c:pt idx="10">
                  <c:v>223367.58333333331</c:v>
                </c:pt>
                <c:pt idx="11">
                  <c:v>206239.16666666666</c:v>
                </c:pt>
                <c:pt idx="12">
                  <c:v>189136.25</c:v>
                </c:pt>
                <c:pt idx="13">
                  <c:v>173460.29166666669</c:v>
                </c:pt>
                <c:pt idx="14">
                  <c:v>157723.58333333331</c:v>
                </c:pt>
                <c:pt idx="15">
                  <c:v>143918.16666666666</c:v>
                </c:pt>
                <c:pt idx="16">
                  <c:v>135994.04166666666</c:v>
                </c:pt>
                <c:pt idx="17">
                  <c:v>133597.20833333331</c:v>
                </c:pt>
                <c:pt idx="18">
                  <c:v>133465.75</c:v>
                </c:pt>
                <c:pt idx="19">
                  <c:v>135797.75</c:v>
                </c:pt>
                <c:pt idx="20">
                  <c:v>143313.54166666669</c:v>
                </c:pt>
                <c:pt idx="21">
                  <c:v>157661.16666666669</c:v>
                </c:pt>
                <c:pt idx="22">
                  <c:v>174925.41666666669</c:v>
                </c:pt>
                <c:pt idx="23">
                  <c:v>191960.83333333334</c:v>
                </c:pt>
                <c:pt idx="24">
                  <c:v>209422</c:v>
                </c:pt>
                <c:pt idx="25">
                  <c:v>228080.54166666666</c:v>
                </c:pt>
                <c:pt idx="26">
                  <c:v>246953.54166666666</c:v>
                </c:pt>
                <c:pt idx="27">
                  <c:v>262935.5</c:v>
                </c:pt>
                <c:pt idx="28">
                  <c:v>272115.04166666663</c:v>
                </c:pt>
                <c:pt idx="29">
                  <c:v>275108.04166666663</c:v>
                </c:pt>
                <c:pt idx="30">
                  <c:v>275325.29166666663</c:v>
                </c:pt>
                <c:pt idx="31">
                  <c:v>275411.91666666663</c:v>
                </c:pt>
                <c:pt idx="32">
                  <c:v>277628.54166666663</c:v>
                </c:pt>
                <c:pt idx="33">
                  <c:v>278300.125</c:v>
                </c:pt>
                <c:pt idx="34">
                  <c:v>277557.91666666663</c:v>
                </c:pt>
                <c:pt idx="35">
                  <c:v>277611.95833333331</c:v>
                </c:pt>
                <c:pt idx="36">
                  <c:v>277161.375</c:v>
                </c:pt>
                <c:pt idx="37">
                  <c:v>277720.75</c:v>
                </c:pt>
                <c:pt idx="38">
                  <c:v>278396.70833333331</c:v>
                </c:pt>
                <c:pt idx="39">
                  <c:v>278149.66666666663</c:v>
                </c:pt>
                <c:pt idx="40">
                  <c:v>277972.45833333337</c:v>
                </c:pt>
                <c:pt idx="41">
                  <c:v>278350.41666666669</c:v>
                </c:pt>
                <c:pt idx="42">
                  <c:v>279637.375</c:v>
                </c:pt>
                <c:pt idx="43">
                  <c:v>280575.33333333331</c:v>
                </c:pt>
                <c:pt idx="44">
                  <c:v>278671.08333333331</c:v>
                </c:pt>
                <c:pt idx="45">
                  <c:v>277647.16666666663</c:v>
                </c:pt>
                <c:pt idx="46">
                  <c:v>280447.04166666663</c:v>
                </c:pt>
                <c:pt idx="47">
                  <c:v>284285.20833333331</c:v>
                </c:pt>
                <c:pt idx="48">
                  <c:v>288331.66666666663</c:v>
                </c:pt>
                <c:pt idx="49">
                  <c:v>292071.83333333337</c:v>
                </c:pt>
                <c:pt idx="50">
                  <c:v>295587</c:v>
                </c:pt>
                <c:pt idx="51">
                  <c:v>299147.375</c:v>
                </c:pt>
                <c:pt idx="52">
                  <c:v>300888.45833333337</c:v>
                </c:pt>
                <c:pt idx="53">
                  <c:v>301685.08333333337</c:v>
                </c:pt>
                <c:pt idx="54">
                  <c:v>302985.375</c:v>
                </c:pt>
                <c:pt idx="55">
                  <c:v>304459.29166666663</c:v>
                </c:pt>
                <c:pt idx="56">
                  <c:v>305801.16666666663</c:v>
                </c:pt>
                <c:pt idx="57">
                  <c:v>305684.125</c:v>
                </c:pt>
                <c:pt idx="58">
                  <c:v>303325.45833333337</c:v>
                </c:pt>
                <c:pt idx="59">
                  <c:v>300132.625</c:v>
                </c:pt>
                <c:pt idx="60">
                  <c:v>297574.95833333337</c:v>
                </c:pt>
                <c:pt idx="61">
                  <c:v>295631.20833333337</c:v>
                </c:pt>
                <c:pt idx="62">
                  <c:v>294695.58333333337</c:v>
                </c:pt>
                <c:pt idx="63">
                  <c:v>294803.54166666669</c:v>
                </c:pt>
                <c:pt idx="64">
                  <c:v>295905.58333333337</c:v>
                </c:pt>
                <c:pt idx="65">
                  <c:v>297299.875</c:v>
                </c:pt>
                <c:pt idx="66">
                  <c:v>298295.95833333337</c:v>
                </c:pt>
                <c:pt idx="67">
                  <c:v>299134.625</c:v>
                </c:pt>
                <c:pt idx="68">
                  <c:v>300382.125</c:v>
                </c:pt>
                <c:pt idx="69">
                  <c:v>302004.41666666669</c:v>
                </c:pt>
                <c:pt idx="70">
                  <c:v>305380.58333333337</c:v>
                </c:pt>
                <c:pt idx="71">
                  <c:v>310375.20833333337</c:v>
                </c:pt>
                <c:pt idx="72">
                  <c:v>315802.25</c:v>
                </c:pt>
                <c:pt idx="73">
                  <c:v>321229.875</c:v>
                </c:pt>
                <c:pt idx="74">
                  <c:v>324880.5</c:v>
                </c:pt>
                <c:pt idx="75">
                  <c:v>325798.5</c:v>
                </c:pt>
                <c:pt idx="76">
                  <c:v>325900.83333333337</c:v>
                </c:pt>
                <c:pt idx="77">
                  <c:v>325483.875</c:v>
                </c:pt>
                <c:pt idx="78">
                  <c:v>325489</c:v>
                </c:pt>
                <c:pt idx="79">
                  <c:v>327335.58333333337</c:v>
                </c:pt>
                <c:pt idx="80">
                  <c:v>330555.91666666669</c:v>
                </c:pt>
                <c:pt idx="81">
                  <c:v>336513.25</c:v>
                </c:pt>
                <c:pt idx="82">
                  <c:v>343083.66666666663</c:v>
                </c:pt>
                <c:pt idx="83">
                  <c:v>349202.08333333337</c:v>
                </c:pt>
                <c:pt idx="84">
                  <c:v>356283.16666666669</c:v>
                </c:pt>
                <c:pt idx="85">
                  <c:v>363733.5</c:v>
                </c:pt>
                <c:pt idx="86">
                  <c:v>369738.375</c:v>
                </c:pt>
                <c:pt idx="87">
                  <c:v>375685.58333333337</c:v>
                </c:pt>
                <c:pt idx="88">
                  <c:v>380517.79166666663</c:v>
                </c:pt>
                <c:pt idx="89">
                  <c:v>384245.5</c:v>
                </c:pt>
                <c:pt idx="90">
                  <c:v>387423.25</c:v>
                </c:pt>
                <c:pt idx="91">
                  <c:v>388489.20833333331</c:v>
                </c:pt>
                <c:pt idx="92">
                  <c:v>389489.66666666663</c:v>
                </c:pt>
                <c:pt idx="93">
                  <c:v>389916.95833333337</c:v>
                </c:pt>
                <c:pt idx="94">
                  <c:v>388593.33333333337</c:v>
                </c:pt>
                <c:pt idx="95">
                  <c:v>388478.79166666663</c:v>
                </c:pt>
                <c:pt idx="96">
                  <c:v>390263.41666666663</c:v>
                </c:pt>
                <c:pt idx="97">
                  <c:v>393585.83333333337</c:v>
                </c:pt>
                <c:pt idx="98">
                  <c:v>397755.66666666669</c:v>
                </c:pt>
                <c:pt idx="99">
                  <c:v>399195.5</c:v>
                </c:pt>
                <c:pt idx="100">
                  <c:v>400174.79166666663</c:v>
                </c:pt>
                <c:pt idx="101">
                  <c:v>401674.125</c:v>
                </c:pt>
                <c:pt idx="102">
                  <c:v>402956.79166666663</c:v>
                </c:pt>
                <c:pt idx="103">
                  <c:v>404938.45833333331</c:v>
                </c:pt>
                <c:pt idx="104">
                  <c:v>407635.91666666663</c:v>
                </c:pt>
                <c:pt idx="105">
                  <c:v>408563.625</c:v>
                </c:pt>
                <c:pt idx="106">
                  <c:v>410089</c:v>
                </c:pt>
                <c:pt idx="107">
                  <c:v>411921.20833333337</c:v>
                </c:pt>
                <c:pt idx="108">
                  <c:v>412129.91666666669</c:v>
                </c:pt>
                <c:pt idx="109">
                  <c:v>412929.25</c:v>
                </c:pt>
                <c:pt idx="110">
                  <c:v>413820.41666666663</c:v>
                </c:pt>
                <c:pt idx="111">
                  <c:v>414216.79166666663</c:v>
                </c:pt>
                <c:pt idx="112">
                  <c:v>413057.70833333331</c:v>
                </c:pt>
                <c:pt idx="113">
                  <c:v>410994.375</c:v>
                </c:pt>
                <c:pt idx="114">
                  <c:v>407459.20833333337</c:v>
                </c:pt>
                <c:pt idx="115">
                  <c:v>402834.125</c:v>
                </c:pt>
                <c:pt idx="116">
                  <c:v>396003.33333333337</c:v>
                </c:pt>
                <c:pt idx="117">
                  <c:v>389057.41666666669</c:v>
                </c:pt>
                <c:pt idx="118">
                  <c:v>382853.41666666669</c:v>
                </c:pt>
                <c:pt idx="119">
                  <c:v>376179.91666666669</c:v>
                </c:pt>
                <c:pt idx="120">
                  <c:v>370882.875</c:v>
                </c:pt>
                <c:pt idx="121">
                  <c:v>364580.25</c:v>
                </c:pt>
                <c:pt idx="122">
                  <c:v>356778.41666666669</c:v>
                </c:pt>
                <c:pt idx="123">
                  <c:v>351155.91666666669</c:v>
                </c:pt>
                <c:pt idx="124">
                  <c:v>348019.625</c:v>
                </c:pt>
                <c:pt idx="125">
                  <c:v>345697.25</c:v>
                </c:pt>
                <c:pt idx="126">
                  <c:v>344098.875</c:v>
                </c:pt>
                <c:pt idx="127">
                  <c:v>342577.625</c:v>
                </c:pt>
                <c:pt idx="128">
                  <c:v>341474.91666666669</c:v>
                </c:pt>
                <c:pt idx="129">
                  <c:v>341604.04166666669</c:v>
                </c:pt>
                <c:pt idx="130">
                  <c:v>342036.95833333337</c:v>
                </c:pt>
                <c:pt idx="131">
                  <c:v>340955.75</c:v>
                </c:pt>
                <c:pt idx="132">
                  <c:v>340200.41666666663</c:v>
                </c:pt>
                <c:pt idx="133">
                  <c:v>340778.16666666663</c:v>
                </c:pt>
                <c:pt idx="134">
                  <c:v>341421.16666666663</c:v>
                </c:pt>
                <c:pt idx="135">
                  <c:v>342126.125</c:v>
                </c:pt>
                <c:pt idx="136">
                  <c:v>342454.75</c:v>
                </c:pt>
                <c:pt idx="137">
                  <c:v>341919.79166666663</c:v>
                </c:pt>
                <c:pt idx="138">
                  <c:v>341549.41666666663</c:v>
                </c:pt>
                <c:pt idx="139">
                  <c:v>342413.54166666663</c:v>
                </c:pt>
                <c:pt idx="140">
                  <c:v>344203.125</c:v>
                </c:pt>
                <c:pt idx="141">
                  <c:v>347333.95833333337</c:v>
                </c:pt>
                <c:pt idx="142">
                  <c:v>350630</c:v>
                </c:pt>
                <c:pt idx="143">
                  <c:v>354316.29166666663</c:v>
                </c:pt>
                <c:pt idx="144">
                  <c:v>357551.16666666663</c:v>
                </c:pt>
                <c:pt idx="145">
                  <c:v>358148.625</c:v>
                </c:pt>
                <c:pt idx="146">
                  <c:v>359224.45833333337</c:v>
                </c:pt>
                <c:pt idx="147">
                  <c:v>361331.54166666663</c:v>
                </c:pt>
                <c:pt idx="148">
                  <c:v>362494.08333333331</c:v>
                </c:pt>
                <c:pt idx="149">
                  <c:v>363131.41666666663</c:v>
                </c:pt>
                <c:pt idx="150">
                  <c:v>364287.875</c:v>
                </c:pt>
                <c:pt idx="151">
                  <c:v>365004.29166666663</c:v>
                </c:pt>
                <c:pt idx="152">
                  <c:v>364487.5</c:v>
                </c:pt>
                <c:pt idx="153">
                  <c:v>363029.83333333337</c:v>
                </c:pt>
                <c:pt idx="154">
                  <c:v>361795.66666666663</c:v>
                </c:pt>
                <c:pt idx="155">
                  <c:v>362010.41666666663</c:v>
                </c:pt>
                <c:pt idx="156">
                  <c:v>361827.20833333337</c:v>
                </c:pt>
                <c:pt idx="157">
                  <c:v>362333.625</c:v>
                </c:pt>
                <c:pt idx="158">
                  <c:v>363582.08333333331</c:v>
                </c:pt>
                <c:pt idx="159">
                  <c:v>363283.41666666663</c:v>
                </c:pt>
                <c:pt idx="160">
                  <c:v>362109.375</c:v>
                </c:pt>
                <c:pt idx="161">
                  <c:v>360845.375</c:v>
                </c:pt>
                <c:pt idx="162">
                  <c:v>359659.04166666663</c:v>
                </c:pt>
                <c:pt idx="163">
                  <c:v>358117.79166666663</c:v>
                </c:pt>
                <c:pt idx="164">
                  <c:v>358742.375</c:v>
                </c:pt>
                <c:pt idx="165">
                  <c:v>360487.66666666663</c:v>
                </c:pt>
                <c:pt idx="166">
                  <c:v>363659.70833333331</c:v>
                </c:pt>
                <c:pt idx="167">
                  <c:v>367266.54166666663</c:v>
                </c:pt>
                <c:pt idx="168">
                  <c:v>368523.5</c:v>
                </c:pt>
                <c:pt idx="169">
                  <c:v>370884.625</c:v>
                </c:pt>
                <c:pt idx="170">
                  <c:v>373634.83333333337</c:v>
                </c:pt>
                <c:pt idx="171">
                  <c:v>375546.83333333337</c:v>
                </c:pt>
                <c:pt idx="172">
                  <c:v>377581.875</c:v>
                </c:pt>
                <c:pt idx="173">
                  <c:v>380021.29166666663</c:v>
                </c:pt>
                <c:pt idx="174">
                  <c:v>381987.29166666663</c:v>
                </c:pt>
                <c:pt idx="175">
                  <c:v>384260.54166666663</c:v>
                </c:pt>
                <c:pt idx="176">
                  <c:v>383912.08333333331</c:v>
                </c:pt>
                <c:pt idx="177">
                  <c:v>384276</c:v>
                </c:pt>
                <c:pt idx="178">
                  <c:v>386008.29166666669</c:v>
                </c:pt>
                <c:pt idx="179">
                  <c:v>385960.875</c:v>
                </c:pt>
                <c:pt idx="180">
                  <c:v>386888.41666666663</c:v>
                </c:pt>
                <c:pt idx="181">
                  <c:v>388034.875</c:v>
                </c:pt>
                <c:pt idx="182">
                  <c:v>390059.375</c:v>
                </c:pt>
                <c:pt idx="183">
                  <c:v>392903.45833333337</c:v>
                </c:pt>
                <c:pt idx="184">
                  <c:v>394624</c:v>
                </c:pt>
                <c:pt idx="185">
                  <c:v>395668.25</c:v>
                </c:pt>
                <c:pt idx="186">
                  <c:v>397318.58333333337</c:v>
                </c:pt>
                <c:pt idx="187">
                  <c:v>398475.875</c:v>
                </c:pt>
                <c:pt idx="188">
                  <c:v>400113.54166666663</c:v>
                </c:pt>
                <c:pt idx="189">
                  <c:v>400374.125</c:v>
                </c:pt>
                <c:pt idx="190">
                  <c:v>400748.79166666669</c:v>
                </c:pt>
                <c:pt idx="191">
                  <c:v>403421.41666666669</c:v>
                </c:pt>
                <c:pt idx="192">
                  <c:v>406255.625</c:v>
                </c:pt>
                <c:pt idx="193">
                  <c:v>408261.79166666663</c:v>
                </c:pt>
                <c:pt idx="194">
                  <c:v>409630.625</c:v>
                </c:pt>
                <c:pt idx="195">
                  <c:v>411722.66666666663</c:v>
                </c:pt>
                <c:pt idx="196">
                  <c:v>413971.58333333331</c:v>
                </c:pt>
                <c:pt idx="197">
                  <c:v>415783.125</c:v>
                </c:pt>
                <c:pt idx="198">
                  <c:v>417326.25</c:v>
                </c:pt>
                <c:pt idx="199">
                  <c:v>419166.70833333331</c:v>
                </c:pt>
                <c:pt idx="200">
                  <c:v>422474.375</c:v>
                </c:pt>
                <c:pt idx="201">
                  <c:v>426445.125</c:v>
                </c:pt>
                <c:pt idx="202">
                  <c:v>429140.16666666663</c:v>
                </c:pt>
                <c:pt idx="203">
                  <c:v>430927.08333333337</c:v>
                </c:pt>
              </c:numCache>
            </c:numRef>
          </c:val>
          <c:smooth val="0"/>
          <c:extLst>
            <c:ext xmlns:c16="http://schemas.microsoft.com/office/drawing/2014/chart" uri="{C3380CC4-5D6E-409C-BE32-E72D297353CC}">
              <c16:uniqueId val="{00000001-BEC7-4D27-8A74-ACC9C04DD144}"/>
            </c:ext>
          </c:extLst>
        </c:ser>
        <c:dLbls>
          <c:showLegendKey val="0"/>
          <c:showVal val="0"/>
          <c:showCatName val="0"/>
          <c:showSerName val="0"/>
          <c:showPercent val="0"/>
          <c:showBubbleSize val="0"/>
        </c:dLbls>
        <c:smooth val="0"/>
        <c:axId val="2107360240"/>
        <c:axId val="2107360784"/>
      </c:lineChart>
      <c:dateAx>
        <c:axId val="21073602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07360784"/>
        <c:crosses val="autoZero"/>
        <c:auto val="1"/>
        <c:lblOffset val="100"/>
        <c:baseTimeUnit val="months"/>
      </c:dateAx>
      <c:valAx>
        <c:axId val="210736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0736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4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9365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3923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2318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9045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3053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3415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769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C8A2212-EB90-4915-8BA0-F5918ED9D824}" type="datetime1">
              <a:rPr lang="en-US" smtClean="0"/>
              <a:t>4/28/2021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676400"/>
            <a:ext cx="9143999" cy="51815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3980" cy="124142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4F612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0BB3C77-3C51-4657-8A90-D115EA9B984B}" type="datetime1">
              <a:rPr lang="en-US" smtClean="0"/>
              <a:t>4/28/2021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4213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F612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6DC7950-5B48-4D6F-8605-AA472C8138AA}" type="datetime1">
              <a:rPr lang="en-US" smtClean="0"/>
              <a:t>4/28/2021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F6128"/>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6022FB7-9F49-471B-BE4D-7448178CB67C}" type="datetime1">
              <a:rPr lang="en-US" smtClean="0"/>
              <a:t>4/28/2021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676400"/>
            <a:ext cx="9143999" cy="51815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3980" cy="124142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4F612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0BB3C77-3C51-4657-8A90-D115EA9B984B}" type="datetime1">
              <a:rPr lang="en-US" smtClean="0"/>
              <a:t>4/28/2021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613B339-97D2-425D-A4DE-358CA1EEAD18}" type="datetime1">
              <a:rPr lang="en-US" smtClean="0"/>
              <a:t>4/28/2021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cxnSp>
        <p:nvCxnSpPr>
          <p:cNvPr id="4" name="Straight Connector 12"/>
          <p:cNvCxnSpPr/>
          <p:nvPr/>
        </p:nvCxnSpPr>
        <p:spPr>
          <a:xfrm flipH="1">
            <a:off x="6171010" y="7938"/>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p:nvCxnSpPr>
        <p:spPr>
          <a:xfrm flipH="1">
            <a:off x="4581525" y="92076"/>
            <a:ext cx="4560094"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4"/>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15"/>
          <p:cNvCxnSpPr/>
          <p:nvPr/>
        </p:nvCxnSpPr>
        <p:spPr>
          <a:xfrm flipH="1">
            <a:off x="5501879" y="31750"/>
            <a:ext cx="3639740"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6"/>
          <p:cNvCxnSpPr/>
          <p:nvPr/>
        </p:nvCxnSpPr>
        <p:spPr>
          <a:xfrm flipH="1">
            <a:off x="5884069" y="609600"/>
            <a:ext cx="325755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13159" y="685800"/>
            <a:ext cx="6000750" cy="2971801"/>
          </a:xfrm>
        </p:spPr>
        <p:txBody>
          <a:bodyPr anchor="b"/>
          <a:lstStyle>
            <a:lvl1pPr algn="l">
              <a:defRPr sz="36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9" name="Date Placeholder 3"/>
          <p:cNvSpPr>
            <a:spLocks noGrp="1"/>
          </p:cNvSpPr>
          <p:nvPr>
            <p:ph type="dt" sz="half" idx="10"/>
          </p:nvPr>
        </p:nvSpPr>
        <p:spPr/>
        <p:txBody>
          <a:bodyPr/>
          <a:lstStyle>
            <a:lvl1pPr>
              <a:defRPr/>
            </a:lvl1pPr>
          </a:lstStyle>
          <a:p>
            <a:pPr defTabSz="342900">
              <a:defRPr/>
            </a:pPr>
            <a:fld id="{7E68272D-8865-467D-AAEF-AC9E152C4B3C}" type="datetime1">
              <a:rPr lang="en-US" smtClean="0">
                <a:solidFill>
                  <a:srgbClr val="146194">
                    <a:lumMod val="50000"/>
                  </a:srgbClr>
                </a:solidFill>
              </a:rPr>
              <a:t>4/28/2021</a:t>
            </a:fld>
            <a:endParaRPr lang="en-US">
              <a:solidFill>
                <a:srgbClr val="146194">
                  <a:lumMod val="50000"/>
                </a:srgbClr>
              </a:solidFill>
            </a:endParaRPr>
          </a:p>
        </p:txBody>
      </p:sp>
      <p:sp>
        <p:nvSpPr>
          <p:cNvPr id="10" name="Footer Placeholder 4"/>
          <p:cNvSpPr>
            <a:spLocks noGrp="1"/>
          </p:cNvSpPr>
          <p:nvPr>
            <p:ph type="ftr" sz="quarter" idx="11"/>
          </p:nvPr>
        </p:nvSpPr>
        <p:spPr/>
        <p:txBody>
          <a:bodyPr/>
          <a:lstStyle>
            <a:lvl1pPr>
              <a:defRPr/>
            </a:lvl1pPr>
          </a:lstStyle>
          <a:p>
            <a:pPr defTabSz="342900">
              <a:defRPr/>
            </a:pPr>
            <a:endParaRPr lang="en-US">
              <a:solidFill>
                <a:srgbClr val="146194">
                  <a:lumMod val="50000"/>
                </a:srgbClr>
              </a:solidFill>
            </a:endParaRPr>
          </a:p>
        </p:txBody>
      </p:sp>
      <p:sp>
        <p:nvSpPr>
          <p:cNvPr id="11" name="Slide Number Placeholder 5"/>
          <p:cNvSpPr>
            <a:spLocks noGrp="1"/>
          </p:cNvSpPr>
          <p:nvPr>
            <p:ph type="sldNum" sz="quarter" idx="12"/>
          </p:nvPr>
        </p:nvSpPr>
        <p:spPr/>
        <p:txBody>
          <a:bodyPr/>
          <a:lstStyle>
            <a:lvl1pPr>
              <a:defRPr/>
            </a:lvl1pPr>
          </a:lstStyle>
          <a:p>
            <a:pPr defTabSz="342900">
              <a:defRPr/>
            </a:pPr>
            <a:fld id="{5F17427F-0D15-493E-9CD5-DE86FA4B7ADF}" type="slidenum">
              <a:rPr lang="en-US" smtClean="0">
                <a:solidFill>
                  <a:srgbClr val="146194">
                    <a:lumMod val="50000"/>
                  </a:srgbClr>
                </a:solidFill>
              </a:rPr>
              <a:pPr defTabSz="342900">
                <a:defRPr/>
              </a:pPr>
              <a:t>‹N›</a:t>
            </a:fld>
            <a:endParaRPr lang="en-US">
              <a:solidFill>
                <a:srgbClr val="146194">
                  <a:lumMod val="50000"/>
                </a:srgbClr>
              </a:solidFill>
            </a:endParaRPr>
          </a:p>
        </p:txBody>
      </p:sp>
    </p:spTree>
    <p:extLst>
      <p:ext uri="{BB962C8B-B14F-4D97-AF65-F5344CB8AC3E}">
        <p14:creationId xmlns:p14="http://schemas.microsoft.com/office/powerpoint/2010/main" val="38618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26523F-7073-4807-92A8-1F8B2C5967E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4/28/2021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Segnaposto piè di pa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4341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F612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6DC7950-5B48-4D6F-8605-AA472C8138AA}" type="datetime1">
              <a:rPr lang="en-US" smtClean="0"/>
              <a:t>4/28/2021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6590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26523F-7073-4807-92A8-1F8B2C5967E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4/28/2021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Segnaposto piè di pa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6211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1350644"/>
            <a:ext cx="8986520" cy="432435"/>
          </a:xfrm>
          <a:prstGeom prst="rect">
            <a:avLst/>
          </a:prstGeom>
        </p:spPr>
        <p:txBody>
          <a:bodyPr wrap="square" lIns="0" tIns="0" rIns="0" bIns="0">
            <a:spAutoFit/>
          </a:bodyPr>
          <a:lstStyle>
            <a:lvl1pPr>
              <a:defRPr sz="2000" b="1" i="0">
                <a:solidFill>
                  <a:srgbClr val="4F6128"/>
                </a:solidFill>
                <a:latin typeface="Calibri"/>
                <a:cs typeface="Calibri"/>
              </a:defRPr>
            </a:lvl1pPr>
          </a:lstStyle>
          <a:p>
            <a:endParaRPr/>
          </a:p>
        </p:txBody>
      </p:sp>
      <p:sp>
        <p:nvSpPr>
          <p:cNvPr id="3" name="Holder 3"/>
          <p:cNvSpPr>
            <a:spLocks noGrp="1"/>
          </p:cNvSpPr>
          <p:nvPr>
            <p:ph type="body" idx="1"/>
          </p:nvPr>
        </p:nvSpPr>
        <p:spPr>
          <a:xfrm>
            <a:off x="457200" y="1577340"/>
            <a:ext cx="82295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91E6095-9741-4C89-9251-A9E14040D328}" type="datetime1">
              <a:rPr lang="en-US" smtClean="0"/>
              <a:t>4/28/2021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2" r:id="rId6"/>
    <p:sldLayoutId id="2147483683"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solidFill>
                <a:latin typeface="+mn-lt"/>
                <a:cs typeface="+mn-cs"/>
              </a:defRPr>
            </a:lvl1pPr>
          </a:lstStyle>
          <a:p>
            <a:pPr>
              <a:defRPr/>
            </a:pPr>
            <a:fld id="{8B92F129-0C0B-4F85-A9A2-368EDD6C5FD9}" type="datetime1">
              <a:rPr lang="en-US" smtClean="0"/>
              <a:t>4/28/2021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Calibri" panose="020F0502020204030204" pitchFamily="34" charset="0"/>
              </a:defRPr>
            </a:lvl1pPr>
          </a:lstStyle>
          <a:p>
            <a:pPr>
              <a:defRPr/>
            </a:pPr>
            <a:fld id="{45B6D69F-E158-4CF1-BFAD-BD643F3A93D8}" type="slidenum">
              <a:rPr lang="it-IT" altLang="it-IT"/>
              <a:pPr>
                <a:defRPr/>
              </a:pPr>
              <a:t>‹N›</a:t>
            </a:fld>
            <a:endParaRPr lang="it-IT" altLang="it-IT"/>
          </a:p>
        </p:txBody>
      </p:sp>
    </p:spTree>
    <p:extLst>
      <p:ext uri="{BB962C8B-B14F-4D97-AF65-F5344CB8AC3E}">
        <p14:creationId xmlns:p14="http://schemas.microsoft.com/office/powerpoint/2010/main" val="3224848109"/>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5"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hyperlink" Target="http://www.economia.unifi.i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www.dsts.unifi.it/"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laura.grassini@unifi.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unifi.it/"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andrea.marescotti@unifi.it" TargetMode="Externa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hyperlink" Target="mailto:elena.pirani@unifi.i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onomia.unifi.it/vp-273-programma-erasmus-2021-27.html"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sba.unifi.it/CMpro-l-s-19.html" TargetMode="External"/><Relationship Id="rId2" Type="http://schemas.openxmlformats.org/officeDocument/2006/relationships/hyperlink" Target="http://www.sba.unifi.it/changelang-eng.html"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www.dsts.unifi.i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8" Type="http://schemas.openxmlformats.org/officeDocument/2006/relationships/hyperlink" Target="mailto:elena.pirani@unifi.it" TargetMode="External"/><Relationship Id="rId3" Type="http://schemas.openxmlformats.org/officeDocument/2006/relationships/hyperlink" Target="https://www.unifi.it/p-doc2-2013-200052-G-3f2a3b2e362831-0.html" TargetMode="External"/><Relationship Id="rId7" Type="http://schemas.openxmlformats.org/officeDocument/2006/relationships/hyperlink" Target="https://www.unifi.it/cercachi-per-12389.html"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mailto:francesca.giambona@unifi.it" TargetMode="External"/><Relationship Id="rId5" Type="http://schemas.openxmlformats.org/officeDocument/2006/relationships/hyperlink" Target="https://www.unifi.it/cercachi-per-15608.html" TargetMode="External"/><Relationship Id="rId4" Type="http://schemas.openxmlformats.org/officeDocument/2006/relationships/hyperlink" Target="mailto:laura.grassini@unifi.i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unifi.it/p-doc2-2017-200052-P-3f2b3a2e3a302f-0.html" TargetMode="External"/><Relationship Id="rId2" Type="http://schemas.openxmlformats.org/officeDocument/2006/relationships/hyperlink" Target="https://www.unifi.it/p-doc2-0-0-A-3f2a3b2e362831.html" TargetMode="External"/><Relationship Id="rId1" Type="http://schemas.openxmlformats.org/officeDocument/2006/relationships/slideLayout" Target="../slideLayouts/slideLayout4.xml"/><Relationship Id="rId5" Type="http://schemas.openxmlformats.org/officeDocument/2006/relationships/hyperlink" Target="https://www.unifi.it/p-doc2-0-0-A-3f2a3d30392d2b.html" TargetMode="External"/><Relationship Id="rId4" Type="http://schemas.openxmlformats.org/officeDocument/2006/relationships/hyperlink" Target="http://unifi.it/p-doc2-2017-200052-M-3f2a3d2e33302a-0.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unifi.it/vp-10837-student-administration-offices.html" TargetMode="External"/><Relationship Id="rId2" Type="http://schemas.openxmlformats.org/officeDocument/2006/relationships/hyperlink" Target="https://www.unifi.it/cmpro-v-p-567.html#accesso_segreterie" TargetMode="External"/><Relationship Id="rId1" Type="http://schemas.openxmlformats.org/officeDocument/2006/relationships/slideLayout" Target="../slideLayouts/slideLayout4.xml"/><Relationship Id="rId5" Type="http://schemas.openxmlformats.org/officeDocument/2006/relationships/hyperlink" Target="https://www.unifi.it/vp-10924-international-desk.html" TargetMode="External"/><Relationship Id="rId4" Type="http://schemas.openxmlformats.org/officeDocument/2006/relationships/hyperlink" Target="https://www.unifi.it/cmpro-v-p-567.html#studente_straniero"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unifi.it/"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nia.es/conoce-la-unia/campus-de-la-rabida" TargetMode="Externa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12" Type="http://schemas.openxmlformats.org/officeDocument/2006/relationships/image" Target="../media/image58.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57.jpeg"/><Relationship Id="rId5" Type="http://schemas.openxmlformats.org/officeDocument/2006/relationships/image" Target="../media/image52.png"/><Relationship Id="rId10" Type="http://schemas.openxmlformats.org/officeDocument/2006/relationships/image" Target="../media/image56.jpeg"/><Relationship Id="rId4" Type="http://schemas.openxmlformats.org/officeDocument/2006/relationships/image" Target="../media/image51.jpeg"/><Relationship Id="rId9"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44667" y="4637532"/>
            <a:ext cx="473963" cy="67970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249923" y="3087623"/>
            <a:ext cx="473964" cy="67970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596384" y="3453384"/>
            <a:ext cx="475488" cy="67970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672328" y="3453384"/>
            <a:ext cx="470915" cy="679703"/>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766559" y="3453384"/>
            <a:ext cx="473964" cy="67970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6036564" y="3912108"/>
            <a:ext cx="396239" cy="566927"/>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5538215" y="4216908"/>
            <a:ext cx="396239" cy="566927"/>
          </a:xfrm>
          <a:prstGeom prst="rect">
            <a:avLst/>
          </a:prstGeom>
          <a:blipFill>
            <a:blip r:embed="rId5" cstate="print"/>
            <a:stretch>
              <a:fillRect/>
            </a:stretch>
          </a:blipFill>
        </p:spPr>
        <p:txBody>
          <a:bodyPr wrap="square" lIns="0" tIns="0" rIns="0" bIns="0" rtlCol="0"/>
          <a:lstStyle/>
          <a:p>
            <a:endParaRPr/>
          </a:p>
        </p:txBody>
      </p:sp>
      <p:sp>
        <p:nvSpPr>
          <p:cNvPr id="22" name="object 22"/>
          <p:cNvSpPr txBox="1"/>
          <p:nvPr/>
        </p:nvSpPr>
        <p:spPr>
          <a:xfrm>
            <a:off x="0" y="2762281"/>
            <a:ext cx="8991599" cy="180049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p>
            <a:pPr marL="635" algn="ctr">
              <a:lnSpc>
                <a:spcPct val="150000"/>
              </a:lnSpc>
              <a:tabLst>
                <a:tab pos="617855" algn="l"/>
              </a:tabLst>
            </a:pPr>
            <a:r>
              <a:rPr lang="it-IT" sz="2400" b="1" dirty="0">
                <a:solidFill>
                  <a:schemeClr val="tx1"/>
                </a:solidFill>
                <a:latin typeface="Calibri"/>
                <a:cs typeface="Calibri"/>
              </a:rPr>
              <a:t>MASTER </a:t>
            </a:r>
            <a:r>
              <a:rPr sz="2400" b="1" spc="-5" dirty="0">
                <a:solidFill>
                  <a:schemeClr val="tx1"/>
                </a:solidFill>
                <a:latin typeface="Calibri"/>
                <a:cs typeface="Calibri"/>
              </a:rPr>
              <a:t>P</a:t>
            </a:r>
            <a:r>
              <a:rPr sz="2400" b="1" spc="-30" dirty="0">
                <a:solidFill>
                  <a:schemeClr val="tx1"/>
                </a:solidFill>
                <a:latin typeface="Calibri"/>
                <a:cs typeface="Calibri"/>
              </a:rPr>
              <a:t>R</a:t>
            </a:r>
            <a:r>
              <a:rPr sz="2400" b="1" spc="-5" dirty="0">
                <a:solidFill>
                  <a:schemeClr val="tx1"/>
                </a:solidFill>
                <a:latin typeface="Calibri"/>
                <a:cs typeface="Calibri"/>
              </a:rPr>
              <a:t>O</a:t>
            </a:r>
            <a:r>
              <a:rPr sz="2400" b="1" spc="-15" dirty="0">
                <a:solidFill>
                  <a:schemeClr val="tx1"/>
                </a:solidFill>
                <a:latin typeface="Calibri"/>
                <a:cs typeface="Calibri"/>
              </a:rPr>
              <a:t>G</a:t>
            </a:r>
            <a:r>
              <a:rPr sz="2400" b="1" dirty="0">
                <a:solidFill>
                  <a:schemeClr val="tx1"/>
                </a:solidFill>
                <a:latin typeface="Calibri"/>
                <a:cs typeface="Calibri"/>
              </a:rPr>
              <a:t>RAM</a:t>
            </a:r>
            <a:r>
              <a:rPr lang="it-IT" sz="2400" b="1" dirty="0">
                <a:solidFill>
                  <a:schemeClr val="tx1"/>
                </a:solidFill>
                <a:latin typeface="Calibri"/>
                <a:cs typeface="Calibri"/>
              </a:rPr>
              <a:t> </a:t>
            </a:r>
          </a:p>
          <a:p>
            <a:pPr marL="635" algn="ctr">
              <a:lnSpc>
                <a:spcPct val="150000"/>
              </a:lnSpc>
              <a:tabLst>
                <a:tab pos="617855" algn="l"/>
              </a:tabLst>
            </a:pPr>
            <a:r>
              <a:rPr sz="3000" b="1" spc="-5" dirty="0">
                <a:solidFill>
                  <a:srgbClr val="990000"/>
                </a:solidFill>
                <a:latin typeface="Calibri"/>
                <a:cs typeface="Calibri"/>
              </a:rPr>
              <a:t>Desig</a:t>
            </a:r>
            <a:r>
              <a:rPr sz="3000" b="1" dirty="0">
                <a:solidFill>
                  <a:srgbClr val="990000"/>
                </a:solidFill>
                <a:latin typeface="Calibri"/>
                <a:cs typeface="Calibri"/>
              </a:rPr>
              <a:t>n</a:t>
            </a:r>
            <a:r>
              <a:rPr sz="3000" b="1" spc="5" dirty="0">
                <a:solidFill>
                  <a:srgbClr val="990000"/>
                </a:solidFill>
                <a:latin typeface="Calibri"/>
                <a:cs typeface="Calibri"/>
              </a:rPr>
              <a:t> </a:t>
            </a:r>
            <a:r>
              <a:rPr sz="3000" b="1" dirty="0">
                <a:solidFill>
                  <a:srgbClr val="990000"/>
                </a:solidFill>
                <a:latin typeface="Calibri"/>
                <a:cs typeface="Calibri"/>
              </a:rPr>
              <a:t>of </a:t>
            </a:r>
            <a:r>
              <a:rPr sz="3000" b="1" spc="-15" dirty="0">
                <a:solidFill>
                  <a:srgbClr val="990000"/>
                </a:solidFill>
                <a:latin typeface="Calibri"/>
                <a:cs typeface="Calibri"/>
              </a:rPr>
              <a:t>Su</a:t>
            </a:r>
            <a:r>
              <a:rPr sz="3000" b="1" spc="-35" dirty="0">
                <a:solidFill>
                  <a:srgbClr val="990000"/>
                </a:solidFill>
                <a:latin typeface="Calibri"/>
                <a:cs typeface="Calibri"/>
              </a:rPr>
              <a:t>s</a:t>
            </a:r>
            <a:r>
              <a:rPr sz="3000" b="1" spc="-40" dirty="0">
                <a:solidFill>
                  <a:srgbClr val="990000"/>
                </a:solidFill>
                <a:latin typeface="Calibri"/>
                <a:cs typeface="Calibri"/>
              </a:rPr>
              <a:t>t</a:t>
            </a:r>
            <a:r>
              <a:rPr sz="3000" b="1" spc="-15" dirty="0">
                <a:solidFill>
                  <a:srgbClr val="990000"/>
                </a:solidFill>
                <a:latin typeface="Calibri"/>
                <a:cs typeface="Calibri"/>
              </a:rPr>
              <a:t>ainab</a:t>
            </a:r>
            <a:r>
              <a:rPr sz="3000" b="1" spc="-20" dirty="0">
                <a:solidFill>
                  <a:srgbClr val="990000"/>
                </a:solidFill>
                <a:latin typeface="Calibri"/>
                <a:cs typeface="Calibri"/>
              </a:rPr>
              <a:t>l</a:t>
            </a:r>
            <a:r>
              <a:rPr sz="3000" b="1" dirty="0">
                <a:solidFill>
                  <a:srgbClr val="990000"/>
                </a:solidFill>
                <a:latin typeface="Calibri"/>
                <a:cs typeface="Calibri"/>
              </a:rPr>
              <a:t>e</a:t>
            </a:r>
            <a:r>
              <a:rPr sz="3000" b="1" spc="15" dirty="0">
                <a:solidFill>
                  <a:srgbClr val="990000"/>
                </a:solidFill>
                <a:latin typeface="Calibri"/>
                <a:cs typeface="Calibri"/>
              </a:rPr>
              <a:t> </a:t>
            </a:r>
            <a:r>
              <a:rPr sz="3000" b="1" spc="-204" dirty="0">
                <a:solidFill>
                  <a:srgbClr val="990000"/>
                </a:solidFill>
                <a:latin typeface="Calibri"/>
                <a:cs typeface="Calibri"/>
              </a:rPr>
              <a:t>T</a:t>
            </a:r>
            <a:r>
              <a:rPr sz="3000" b="1" spc="-15" dirty="0">
                <a:solidFill>
                  <a:srgbClr val="990000"/>
                </a:solidFill>
                <a:latin typeface="Calibri"/>
                <a:cs typeface="Calibri"/>
              </a:rPr>
              <a:t>ourism</a:t>
            </a:r>
            <a:r>
              <a:rPr sz="3000" b="1" spc="-30" dirty="0">
                <a:solidFill>
                  <a:srgbClr val="990000"/>
                </a:solidFill>
                <a:latin typeface="Calibri"/>
                <a:cs typeface="Calibri"/>
              </a:rPr>
              <a:t> </a:t>
            </a:r>
            <a:r>
              <a:rPr sz="3000" b="1" spc="-50" dirty="0">
                <a:solidFill>
                  <a:srgbClr val="990000"/>
                </a:solidFill>
                <a:latin typeface="Calibri"/>
                <a:cs typeface="Calibri"/>
              </a:rPr>
              <a:t>S</a:t>
            </a:r>
            <a:r>
              <a:rPr sz="3000" b="1" spc="-25" dirty="0">
                <a:solidFill>
                  <a:srgbClr val="990000"/>
                </a:solidFill>
                <a:latin typeface="Calibri"/>
                <a:cs typeface="Calibri"/>
              </a:rPr>
              <a:t>y</a:t>
            </a:r>
            <a:r>
              <a:rPr sz="3000" b="1" spc="-35" dirty="0">
                <a:solidFill>
                  <a:srgbClr val="990000"/>
                </a:solidFill>
                <a:latin typeface="Calibri"/>
                <a:cs typeface="Calibri"/>
              </a:rPr>
              <a:t>s</a:t>
            </a:r>
            <a:r>
              <a:rPr sz="3000" b="1" spc="-40" dirty="0">
                <a:solidFill>
                  <a:srgbClr val="990000"/>
                </a:solidFill>
                <a:latin typeface="Calibri"/>
                <a:cs typeface="Calibri"/>
              </a:rPr>
              <a:t>t</a:t>
            </a:r>
            <a:r>
              <a:rPr sz="3000" b="1" spc="-5" dirty="0">
                <a:solidFill>
                  <a:srgbClr val="990000"/>
                </a:solidFill>
                <a:latin typeface="Calibri"/>
                <a:cs typeface="Calibri"/>
              </a:rPr>
              <a:t>e</a:t>
            </a:r>
            <a:r>
              <a:rPr sz="3000" b="1" spc="5" dirty="0">
                <a:solidFill>
                  <a:srgbClr val="990000"/>
                </a:solidFill>
                <a:latin typeface="Calibri"/>
                <a:cs typeface="Calibri"/>
              </a:rPr>
              <a:t>m</a:t>
            </a:r>
            <a:r>
              <a:rPr sz="3000" b="1" spc="-10" dirty="0">
                <a:solidFill>
                  <a:srgbClr val="990000"/>
                </a:solidFill>
                <a:latin typeface="Calibri"/>
                <a:cs typeface="Calibri"/>
              </a:rPr>
              <a:t>s</a:t>
            </a:r>
            <a:endParaRPr lang="it-IT" sz="3000" b="1" spc="-10" dirty="0">
              <a:solidFill>
                <a:srgbClr val="990000"/>
              </a:solidFill>
              <a:latin typeface="Calibri"/>
              <a:cs typeface="Calibri"/>
            </a:endParaRPr>
          </a:p>
          <a:p>
            <a:pPr algn="ctr">
              <a:lnSpc>
                <a:spcPct val="150000"/>
              </a:lnSpc>
            </a:pPr>
            <a:r>
              <a:rPr lang="it-IT" sz="2400" b="1" spc="-5" dirty="0">
                <a:solidFill>
                  <a:schemeClr val="tx1"/>
                </a:solidFill>
                <a:latin typeface="Calibri"/>
                <a:cs typeface="Calibri"/>
              </a:rPr>
              <a:t>(</a:t>
            </a:r>
            <a:r>
              <a:rPr sz="2400" b="1" spc="-5" dirty="0" err="1">
                <a:solidFill>
                  <a:schemeClr val="tx1"/>
                </a:solidFill>
                <a:latin typeface="Calibri"/>
                <a:cs typeface="Calibri"/>
              </a:rPr>
              <a:t>Cl</a:t>
            </a:r>
            <a:r>
              <a:rPr sz="2400" b="1" spc="-10" dirty="0" err="1">
                <a:solidFill>
                  <a:schemeClr val="tx1"/>
                </a:solidFill>
                <a:latin typeface="Calibri"/>
                <a:cs typeface="Calibri"/>
              </a:rPr>
              <a:t>a</a:t>
            </a:r>
            <a:r>
              <a:rPr sz="2400" b="1" dirty="0" err="1">
                <a:solidFill>
                  <a:schemeClr val="tx1"/>
                </a:solidFill>
                <a:latin typeface="Calibri"/>
                <a:cs typeface="Calibri"/>
              </a:rPr>
              <a:t>s</a:t>
            </a:r>
            <a:r>
              <a:rPr sz="2400" b="1" spc="5" dirty="0" err="1">
                <a:solidFill>
                  <a:schemeClr val="tx1"/>
                </a:solidFill>
                <a:latin typeface="Calibri"/>
                <a:cs typeface="Calibri"/>
              </a:rPr>
              <a:t>s</a:t>
            </a:r>
            <a:r>
              <a:rPr sz="2400" b="1" dirty="0" err="1">
                <a:solidFill>
                  <a:schemeClr val="tx1"/>
                </a:solidFill>
                <a:latin typeface="Calibri"/>
                <a:cs typeface="Calibri"/>
              </a:rPr>
              <a:t>e</a:t>
            </a:r>
            <a:r>
              <a:rPr sz="2400" b="1" dirty="0">
                <a:solidFill>
                  <a:schemeClr val="tx1"/>
                </a:solidFill>
                <a:latin typeface="Calibri"/>
                <a:cs typeface="Calibri"/>
              </a:rPr>
              <a:t> di</a:t>
            </a:r>
            <a:r>
              <a:rPr sz="2400" b="1" spc="-25" dirty="0">
                <a:solidFill>
                  <a:schemeClr val="tx1"/>
                </a:solidFill>
                <a:latin typeface="Calibri"/>
                <a:cs typeface="Calibri"/>
              </a:rPr>
              <a:t> </a:t>
            </a:r>
            <a:r>
              <a:rPr sz="2400" b="1" dirty="0">
                <a:solidFill>
                  <a:schemeClr val="tx1"/>
                </a:solidFill>
                <a:latin typeface="Calibri"/>
                <a:cs typeface="Calibri"/>
              </a:rPr>
              <a:t>l</a:t>
            </a:r>
            <a:r>
              <a:rPr sz="2400" b="1" spc="-10" dirty="0">
                <a:solidFill>
                  <a:schemeClr val="tx1"/>
                </a:solidFill>
                <a:latin typeface="Calibri"/>
                <a:cs typeface="Calibri"/>
              </a:rPr>
              <a:t>a</a:t>
            </a:r>
            <a:r>
              <a:rPr sz="2400" b="1" dirty="0">
                <a:solidFill>
                  <a:schemeClr val="tx1"/>
                </a:solidFill>
                <a:latin typeface="Calibri"/>
                <a:cs typeface="Calibri"/>
              </a:rPr>
              <a:t>u</a:t>
            </a:r>
            <a:r>
              <a:rPr sz="2400" b="1" spc="-25" dirty="0">
                <a:solidFill>
                  <a:schemeClr val="tx1"/>
                </a:solidFill>
                <a:latin typeface="Calibri"/>
                <a:cs typeface="Calibri"/>
              </a:rPr>
              <a:t>r</a:t>
            </a:r>
            <a:r>
              <a:rPr sz="2400" b="1" spc="-5" dirty="0">
                <a:solidFill>
                  <a:schemeClr val="tx1"/>
                </a:solidFill>
                <a:latin typeface="Calibri"/>
                <a:cs typeface="Calibri"/>
              </a:rPr>
              <a:t>e</a:t>
            </a:r>
            <a:r>
              <a:rPr sz="2400" b="1" dirty="0">
                <a:solidFill>
                  <a:schemeClr val="tx1"/>
                </a:solidFill>
                <a:latin typeface="Calibri"/>
                <a:cs typeface="Calibri"/>
              </a:rPr>
              <a:t>a</a:t>
            </a:r>
            <a:r>
              <a:rPr sz="2400" b="1" spc="10" dirty="0">
                <a:solidFill>
                  <a:schemeClr val="tx1"/>
                </a:solidFill>
                <a:latin typeface="Calibri"/>
                <a:cs typeface="Calibri"/>
              </a:rPr>
              <a:t> </a:t>
            </a:r>
            <a:r>
              <a:rPr sz="2400" b="1" dirty="0">
                <a:solidFill>
                  <a:schemeClr val="tx1"/>
                </a:solidFill>
                <a:latin typeface="Calibri"/>
                <a:cs typeface="Calibri"/>
              </a:rPr>
              <a:t>L</a:t>
            </a:r>
            <a:r>
              <a:rPr sz="2400" b="1" spc="10" dirty="0">
                <a:solidFill>
                  <a:schemeClr val="tx1"/>
                </a:solidFill>
                <a:latin typeface="Calibri"/>
                <a:cs typeface="Calibri"/>
              </a:rPr>
              <a:t>M</a:t>
            </a:r>
            <a:r>
              <a:rPr sz="2400" b="1" spc="-5" dirty="0">
                <a:solidFill>
                  <a:schemeClr val="tx1"/>
                </a:solidFill>
                <a:latin typeface="Calibri"/>
                <a:cs typeface="Calibri"/>
              </a:rPr>
              <a:t>-</a:t>
            </a:r>
            <a:r>
              <a:rPr sz="2400" b="1" dirty="0">
                <a:solidFill>
                  <a:schemeClr val="tx1"/>
                </a:solidFill>
                <a:latin typeface="Calibri"/>
                <a:cs typeface="Calibri"/>
              </a:rPr>
              <a:t>49</a:t>
            </a:r>
            <a:r>
              <a:rPr lang="it-IT" sz="2400" b="1" dirty="0">
                <a:solidFill>
                  <a:schemeClr val="tx1"/>
                </a:solidFill>
                <a:latin typeface="Calibri"/>
                <a:cs typeface="Calibri"/>
              </a:rPr>
              <a:t>)</a:t>
            </a:r>
            <a:endParaRPr sz="2400" dirty="0">
              <a:solidFill>
                <a:schemeClr val="tx1"/>
              </a:solidFill>
              <a:latin typeface="Calibri"/>
              <a:cs typeface="Calibri"/>
            </a:endParaRPr>
          </a:p>
        </p:txBody>
      </p:sp>
      <p:sp>
        <p:nvSpPr>
          <p:cNvPr id="23" name="object 23"/>
          <p:cNvSpPr txBox="1"/>
          <p:nvPr/>
        </p:nvSpPr>
        <p:spPr>
          <a:xfrm>
            <a:off x="1447800" y="1648586"/>
            <a:ext cx="2514600" cy="369332"/>
          </a:xfrm>
          <a:prstGeom prst="rect">
            <a:avLst/>
          </a:prstGeom>
        </p:spPr>
        <p:txBody>
          <a:bodyPr vert="horz" wrap="square" lIns="0" tIns="0" rIns="0" bIns="0" rtlCol="0">
            <a:spAutoFit/>
          </a:bodyPr>
          <a:lstStyle/>
          <a:p>
            <a:pPr marL="12700">
              <a:lnSpc>
                <a:spcPct val="100000"/>
              </a:lnSpc>
            </a:pPr>
            <a:r>
              <a:rPr sz="2400" spc="5" dirty="0">
                <a:solidFill>
                  <a:srgbClr val="4F6128"/>
                </a:solidFill>
                <a:latin typeface="Calibri"/>
                <a:cs typeface="Calibri"/>
                <a:hlinkClick r:id="rId6"/>
              </a:rPr>
              <a:t>ww</a:t>
            </a:r>
            <a:r>
              <a:rPr sz="2400" spc="-125" dirty="0">
                <a:solidFill>
                  <a:srgbClr val="4F6128"/>
                </a:solidFill>
                <a:latin typeface="Calibri"/>
                <a:cs typeface="Calibri"/>
                <a:hlinkClick r:id="rId6"/>
              </a:rPr>
              <a:t>w</a:t>
            </a:r>
            <a:r>
              <a:rPr sz="2400" spc="-5" dirty="0">
                <a:solidFill>
                  <a:srgbClr val="4F6128"/>
                </a:solidFill>
                <a:latin typeface="Calibri"/>
                <a:cs typeface="Calibri"/>
                <a:hlinkClick r:id="rId6"/>
              </a:rPr>
              <a:t>.d</a:t>
            </a:r>
            <a:r>
              <a:rPr sz="2400" spc="-20" dirty="0">
                <a:solidFill>
                  <a:srgbClr val="4F6128"/>
                </a:solidFill>
                <a:latin typeface="Calibri"/>
                <a:cs typeface="Calibri"/>
                <a:hlinkClick r:id="rId6"/>
              </a:rPr>
              <a:t>s</a:t>
            </a:r>
            <a:r>
              <a:rPr sz="2400" dirty="0">
                <a:solidFill>
                  <a:srgbClr val="4F6128"/>
                </a:solidFill>
                <a:latin typeface="Calibri"/>
                <a:cs typeface="Calibri"/>
                <a:hlinkClick r:id="rId6"/>
              </a:rPr>
              <a:t>ts.unif</a:t>
            </a:r>
            <a:r>
              <a:rPr sz="2400" spc="-10" dirty="0">
                <a:solidFill>
                  <a:srgbClr val="4F6128"/>
                </a:solidFill>
                <a:latin typeface="Calibri"/>
                <a:cs typeface="Calibri"/>
                <a:hlinkClick r:id="rId6"/>
              </a:rPr>
              <a:t>i</a:t>
            </a:r>
            <a:r>
              <a:rPr sz="2400" spc="-5" dirty="0">
                <a:solidFill>
                  <a:srgbClr val="4F6128"/>
                </a:solidFill>
                <a:latin typeface="Calibri"/>
                <a:cs typeface="Calibri"/>
                <a:hlinkClick r:id="rId6"/>
              </a:rPr>
              <a:t>.it</a:t>
            </a:r>
            <a:endParaRPr sz="2400" dirty="0">
              <a:latin typeface="Calibri"/>
              <a:cs typeface="Calibri"/>
            </a:endParaRPr>
          </a:p>
        </p:txBody>
      </p:sp>
      <p:sp>
        <p:nvSpPr>
          <p:cNvPr id="24" name="object 24"/>
          <p:cNvSpPr txBox="1"/>
          <p:nvPr/>
        </p:nvSpPr>
        <p:spPr>
          <a:xfrm>
            <a:off x="5342291" y="1676939"/>
            <a:ext cx="3125306" cy="369332"/>
          </a:xfrm>
          <a:prstGeom prst="rect">
            <a:avLst/>
          </a:prstGeom>
        </p:spPr>
        <p:txBody>
          <a:bodyPr vert="horz" wrap="square" lIns="0" tIns="0" rIns="0" bIns="0" rtlCol="0">
            <a:spAutoFit/>
          </a:bodyPr>
          <a:lstStyle/>
          <a:p>
            <a:pPr marL="12700">
              <a:lnSpc>
                <a:spcPct val="100000"/>
              </a:lnSpc>
            </a:pPr>
            <a:r>
              <a:rPr sz="2400" spc="-10" dirty="0">
                <a:solidFill>
                  <a:srgbClr val="4F6128"/>
                </a:solidFill>
                <a:latin typeface="Calibri"/>
                <a:cs typeface="Calibri"/>
                <a:hlinkClick r:id="rId7"/>
              </a:rPr>
              <a:t>ww</a:t>
            </a:r>
            <a:r>
              <a:rPr sz="2400" spc="-140" dirty="0">
                <a:solidFill>
                  <a:srgbClr val="4F6128"/>
                </a:solidFill>
                <a:latin typeface="Calibri"/>
                <a:cs typeface="Calibri"/>
                <a:hlinkClick r:id="rId7"/>
              </a:rPr>
              <a:t>w</a:t>
            </a:r>
            <a:r>
              <a:rPr sz="2400" spc="-5" dirty="0">
                <a:solidFill>
                  <a:srgbClr val="4F6128"/>
                </a:solidFill>
                <a:latin typeface="Calibri"/>
                <a:cs typeface="Calibri"/>
                <a:hlinkClick r:id="rId7"/>
              </a:rPr>
              <a:t>.</a:t>
            </a:r>
            <a:r>
              <a:rPr sz="2400" dirty="0">
                <a:solidFill>
                  <a:srgbClr val="4F6128"/>
                </a:solidFill>
                <a:latin typeface="Calibri"/>
                <a:cs typeface="Calibri"/>
                <a:hlinkClick r:id="rId7"/>
              </a:rPr>
              <a:t>e</a:t>
            </a:r>
            <a:r>
              <a:rPr sz="2400" spc="-30" dirty="0">
                <a:solidFill>
                  <a:srgbClr val="4F6128"/>
                </a:solidFill>
                <a:latin typeface="Calibri"/>
                <a:cs typeface="Calibri"/>
                <a:hlinkClick r:id="rId7"/>
              </a:rPr>
              <a:t>c</a:t>
            </a:r>
            <a:r>
              <a:rPr sz="2400" spc="-5" dirty="0">
                <a:solidFill>
                  <a:srgbClr val="4F6128"/>
                </a:solidFill>
                <a:latin typeface="Calibri"/>
                <a:cs typeface="Calibri"/>
                <a:hlinkClick r:id="rId7"/>
              </a:rPr>
              <a:t>onomia.u</a:t>
            </a:r>
            <a:r>
              <a:rPr sz="2400" spc="5" dirty="0">
                <a:solidFill>
                  <a:srgbClr val="4F6128"/>
                </a:solidFill>
                <a:latin typeface="Calibri"/>
                <a:cs typeface="Calibri"/>
                <a:hlinkClick r:id="rId7"/>
              </a:rPr>
              <a:t>n</a:t>
            </a:r>
            <a:r>
              <a:rPr sz="2400" spc="-5" dirty="0">
                <a:solidFill>
                  <a:srgbClr val="4F6128"/>
                </a:solidFill>
                <a:latin typeface="Calibri"/>
                <a:cs typeface="Calibri"/>
                <a:hlinkClick r:id="rId7"/>
              </a:rPr>
              <a:t>ifi.</a:t>
            </a:r>
            <a:r>
              <a:rPr sz="2400" spc="-10" dirty="0">
                <a:solidFill>
                  <a:srgbClr val="4F6128"/>
                </a:solidFill>
                <a:latin typeface="Calibri"/>
                <a:cs typeface="Calibri"/>
                <a:hlinkClick r:id="rId7"/>
              </a:rPr>
              <a:t>it</a:t>
            </a:r>
            <a:endParaRPr sz="2400" dirty="0">
              <a:latin typeface="Calibri"/>
              <a:cs typeface="Calibri"/>
            </a:endParaRPr>
          </a:p>
        </p:txBody>
      </p:sp>
      <p:sp>
        <p:nvSpPr>
          <p:cNvPr id="26" name="object 26"/>
          <p:cNvSpPr/>
          <p:nvPr/>
        </p:nvSpPr>
        <p:spPr>
          <a:xfrm>
            <a:off x="0" y="0"/>
            <a:ext cx="9143980" cy="1257427"/>
          </a:xfrm>
          <a:prstGeom prst="rect">
            <a:avLst/>
          </a:prstGeom>
          <a:blipFill>
            <a:blip r:embed="rId8" cstate="print"/>
            <a:stretch>
              <a:fillRect/>
            </a:stretch>
          </a:blipFill>
        </p:spPr>
        <p:txBody>
          <a:bodyPr wrap="square" lIns="0" tIns="0" rIns="0" bIns="0" rtlCol="0"/>
          <a:lstStyle/>
          <a:p>
            <a:endParaRPr/>
          </a:p>
        </p:txBody>
      </p:sp>
      <p:sp>
        <p:nvSpPr>
          <p:cNvPr id="28" name="object 28"/>
          <p:cNvSpPr txBox="1"/>
          <p:nvPr/>
        </p:nvSpPr>
        <p:spPr>
          <a:xfrm>
            <a:off x="383540" y="5410200"/>
            <a:ext cx="2435860" cy="615553"/>
          </a:xfrm>
          <a:prstGeom prst="rect">
            <a:avLst/>
          </a:prstGeom>
        </p:spPr>
        <p:txBody>
          <a:bodyPr vert="horz" wrap="square" lIns="0" tIns="0" rIns="0" bIns="0" rtlCol="0">
            <a:spAutoFit/>
          </a:bodyPr>
          <a:lstStyle/>
          <a:p>
            <a:pPr marL="12700">
              <a:lnSpc>
                <a:spcPct val="100000"/>
              </a:lnSpc>
            </a:pPr>
            <a:r>
              <a:rPr sz="2000" spc="-20" dirty="0">
                <a:latin typeface="Calibri"/>
                <a:cs typeface="Calibri"/>
              </a:rPr>
              <a:t>P</a:t>
            </a:r>
            <a:r>
              <a:rPr sz="2000" spc="-40" dirty="0">
                <a:latin typeface="Calibri"/>
                <a:cs typeface="Calibri"/>
              </a:rPr>
              <a:t>r</a:t>
            </a:r>
            <a:r>
              <a:rPr sz="2000" spc="-5" dirty="0">
                <a:latin typeface="Calibri"/>
                <a:cs typeface="Calibri"/>
              </a:rPr>
              <a:t>o</a:t>
            </a:r>
            <a:r>
              <a:rPr sz="2000" spc="-50" dirty="0">
                <a:latin typeface="Calibri"/>
                <a:cs typeface="Calibri"/>
              </a:rPr>
              <a:t>f</a:t>
            </a:r>
            <a:r>
              <a:rPr lang="it-IT" sz="2000" spc="-50" dirty="0">
                <a:latin typeface="Calibri"/>
                <a:cs typeface="Calibri"/>
              </a:rPr>
              <a:t>. Laura Grassini </a:t>
            </a:r>
            <a:r>
              <a:rPr lang="it-IT" sz="2000" spc="-50" dirty="0">
                <a:latin typeface="Calibri"/>
                <a:cs typeface="Calibri"/>
                <a:hlinkClick r:id="rId9"/>
              </a:rPr>
              <a:t>laura.grassini@unifi.it</a:t>
            </a:r>
            <a:r>
              <a:rPr lang="it-IT" sz="2000" spc="-50" dirty="0">
                <a:latin typeface="Calibri"/>
                <a:cs typeface="Calibri"/>
              </a:rPr>
              <a:t> </a:t>
            </a:r>
            <a:r>
              <a:rPr lang="it-IT" sz="2000" spc="-10" dirty="0">
                <a:latin typeface="Calibri"/>
                <a:cs typeface="Calibri"/>
              </a:rPr>
              <a:t> </a:t>
            </a:r>
            <a:endParaRPr sz="1800" dirty="0">
              <a:latin typeface="Calibri"/>
              <a:cs typeface="Calibri"/>
            </a:endParaRPr>
          </a:p>
        </p:txBody>
      </p:sp>
      <p:sp>
        <p:nvSpPr>
          <p:cNvPr id="29" name="Segnaposto numero diapositiva 28"/>
          <p:cNvSpPr>
            <a:spLocks noGrp="1"/>
          </p:cNvSpPr>
          <p:nvPr>
            <p:ph type="sldNum" sz="quarter" idx="7"/>
          </p:nvPr>
        </p:nvSpPr>
        <p:spPr/>
        <p:txBody>
          <a:bodyPr/>
          <a:lstStyle/>
          <a:p>
            <a:fld id="{B6F15528-21DE-4FAA-801E-634DDDAF4B2B}" type="slidenum">
              <a:rPr lang="it-IT" smtClean="0"/>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object 2"/>
          <p:cNvSpPr/>
          <p:nvPr/>
        </p:nvSpPr>
        <p:spPr>
          <a:xfrm>
            <a:off x="0" y="13418"/>
            <a:ext cx="9143980" cy="1257427"/>
          </a:xfrm>
          <a:prstGeom prst="rect">
            <a:avLst/>
          </a:prstGeom>
          <a:blipFill>
            <a:blip r:embed="rId2" cstate="print"/>
            <a:stretch>
              <a:fillRect/>
            </a:stretch>
          </a:blipFill>
        </p:spPr>
        <p:txBody>
          <a:bodyPr wrap="square" lIns="0" tIns="0" rIns="0" bIns="0" rtlCol="0"/>
          <a:lstStyle/>
          <a:p>
            <a:endParaRPr/>
          </a:p>
        </p:txBody>
      </p:sp>
      <p:sp>
        <p:nvSpPr>
          <p:cNvPr id="4" name="CasellaDiTesto 3"/>
          <p:cNvSpPr txBox="1"/>
          <p:nvPr/>
        </p:nvSpPr>
        <p:spPr>
          <a:xfrm>
            <a:off x="265539" y="1366421"/>
            <a:ext cx="8612902" cy="3600986"/>
          </a:xfrm>
          <a:prstGeom prst="rect">
            <a:avLst/>
          </a:prstGeom>
          <a:noFill/>
        </p:spPr>
        <p:txBody>
          <a:bodyPr wrap="square" rtlCol="0">
            <a:spAutoFit/>
          </a:bodyPr>
          <a:lstStyle/>
          <a:p>
            <a:r>
              <a:rPr lang="it-IT" sz="2800" b="1" dirty="0">
                <a:solidFill>
                  <a:srgbClr val="990000"/>
                </a:solidFill>
              </a:rPr>
              <a:t>English, French, </a:t>
            </a:r>
            <a:r>
              <a:rPr lang="it-IT" sz="2800" b="1" dirty="0" err="1">
                <a:solidFill>
                  <a:srgbClr val="990000"/>
                </a:solidFill>
              </a:rPr>
              <a:t>German</a:t>
            </a:r>
            <a:r>
              <a:rPr lang="it-IT" sz="2800" b="1" dirty="0">
                <a:solidFill>
                  <a:srgbClr val="990000"/>
                </a:solidFill>
              </a:rPr>
              <a:t>, Spanish</a:t>
            </a:r>
          </a:p>
          <a:p>
            <a:r>
              <a:rPr lang="it-IT" sz="2400" dirty="0"/>
              <a:t>Courses are </a:t>
            </a:r>
            <a:r>
              <a:rPr lang="it-IT" sz="2400" dirty="0" err="1"/>
              <a:t>offered</a:t>
            </a:r>
            <a:r>
              <a:rPr lang="it-IT" sz="2400" dirty="0"/>
              <a:t> by the master </a:t>
            </a:r>
            <a:r>
              <a:rPr lang="it-IT" sz="2400" dirty="0" err="1"/>
              <a:t>program</a:t>
            </a:r>
            <a:r>
              <a:rPr lang="it-IT" sz="2400" dirty="0"/>
              <a:t>. </a:t>
            </a:r>
            <a:r>
              <a:rPr lang="it-IT" sz="2400" dirty="0" err="1"/>
              <a:t>There</a:t>
            </a:r>
            <a:r>
              <a:rPr lang="it-IT" sz="2400" dirty="0"/>
              <a:t> are </a:t>
            </a:r>
            <a:r>
              <a:rPr lang="it-IT" sz="2400" dirty="0" err="1"/>
              <a:t>also</a:t>
            </a:r>
            <a:r>
              <a:rPr lang="it-IT" sz="2400" dirty="0"/>
              <a:t> </a:t>
            </a:r>
            <a:r>
              <a:rPr lang="it-IT" sz="2400" b="1" u="sng" dirty="0" err="1"/>
              <a:t>propedeutic</a:t>
            </a:r>
            <a:r>
              <a:rPr lang="it-IT" sz="2400" b="1" u="sng" dirty="0"/>
              <a:t> </a:t>
            </a:r>
            <a:r>
              <a:rPr lang="it-IT" sz="2400" b="1" u="sng" dirty="0" err="1"/>
              <a:t>labs</a:t>
            </a:r>
            <a:r>
              <a:rPr lang="it-IT" sz="2400" b="1" u="sng" dirty="0"/>
              <a:t> </a:t>
            </a:r>
            <a:r>
              <a:rPr lang="it-IT" sz="2400" dirty="0"/>
              <a:t>for </a:t>
            </a:r>
            <a:r>
              <a:rPr lang="it-IT" sz="2400" dirty="0" err="1"/>
              <a:t>accessing</a:t>
            </a:r>
            <a:r>
              <a:rPr lang="it-IT" sz="2400" dirty="0"/>
              <a:t> </a:t>
            </a:r>
            <a:r>
              <a:rPr lang="it-IT" sz="2400" dirty="0" err="1"/>
              <a:t>advanced</a:t>
            </a:r>
            <a:r>
              <a:rPr lang="it-IT" sz="2400" dirty="0"/>
              <a:t> </a:t>
            </a:r>
            <a:r>
              <a:rPr lang="it-IT" sz="2400" dirty="0" err="1"/>
              <a:t>level</a:t>
            </a:r>
            <a:r>
              <a:rPr lang="it-IT" sz="2400" dirty="0"/>
              <a:t> </a:t>
            </a:r>
            <a:r>
              <a:rPr lang="it-IT" sz="2400" dirty="0" err="1"/>
              <a:t>courses</a:t>
            </a:r>
            <a:endParaRPr lang="it-IT" sz="2400" dirty="0"/>
          </a:p>
          <a:p>
            <a:endParaRPr lang="it-IT" sz="2400" dirty="0"/>
          </a:p>
          <a:p>
            <a:r>
              <a:rPr lang="it-IT" sz="2800" b="1" dirty="0" err="1">
                <a:solidFill>
                  <a:srgbClr val="990000"/>
                </a:solidFill>
              </a:rPr>
              <a:t>Other</a:t>
            </a:r>
            <a:r>
              <a:rPr lang="it-IT" sz="2800" b="1" dirty="0">
                <a:solidFill>
                  <a:srgbClr val="990000"/>
                </a:solidFill>
              </a:rPr>
              <a:t> </a:t>
            </a:r>
            <a:r>
              <a:rPr lang="it-IT" sz="2800" b="1" dirty="0" err="1">
                <a:solidFill>
                  <a:srgbClr val="990000"/>
                </a:solidFill>
              </a:rPr>
              <a:t>languages</a:t>
            </a:r>
            <a:r>
              <a:rPr lang="it-IT" sz="2800" b="1" dirty="0">
                <a:solidFill>
                  <a:srgbClr val="990000"/>
                </a:solidFill>
              </a:rPr>
              <a:t> (</a:t>
            </a:r>
            <a:r>
              <a:rPr lang="it-IT" sz="2800" b="1" dirty="0" err="1">
                <a:solidFill>
                  <a:srgbClr val="990000"/>
                </a:solidFill>
              </a:rPr>
              <a:t>Italian</a:t>
            </a:r>
            <a:r>
              <a:rPr lang="it-IT" sz="2800" b="1" dirty="0">
                <a:solidFill>
                  <a:srgbClr val="990000"/>
                </a:solidFill>
              </a:rPr>
              <a:t> </a:t>
            </a:r>
            <a:r>
              <a:rPr lang="it-IT" sz="2800" b="1" dirty="0" err="1">
                <a:solidFill>
                  <a:srgbClr val="990000"/>
                </a:solidFill>
              </a:rPr>
              <a:t>excluded</a:t>
            </a:r>
            <a:r>
              <a:rPr lang="it-IT" sz="2800" b="1" dirty="0">
                <a:solidFill>
                  <a:srgbClr val="990000"/>
                </a:solidFill>
              </a:rPr>
              <a:t>)</a:t>
            </a:r>
          </a:p>
          <a:p>
            <a:r>
              <a:rPr lang="it-IT" sz="2400" dirty="0"/>
              <a:t>To be </a:t>
            </a:r>
            <a:r>
              <a:rPr lang="it-IT" sz="2400" dirty="0" err="1"/>
              <a:t>motivated</a:t>
            </a:r>
            <a:endParaRPr lang="it-IT" sz="2400" dirty="0"/>
          </a:p>
          <a:p>
            <a:endParaRPr lang="it-IT" sz="2400" dirty="0">
              <a:sym typeface="Wingdings" panose="05000000000000000000" pitchFamily="2" charset="2"/>
            </a:endParaRPr>
          </a:p>
          <a:p>
            <a:r>
              <a:rPr lang="it-IT" sz="2400" b="1" u="sng" dirty="0" err="1">
                <a:solidFill>
                  <a:srgbClr val="990000"/>
                </a:solidFill>
                <a:sym typeface="Wingdings" panose="05000000000000000000" pitchFamily="2" charset="2"/>
              </a:rPr>
              <a:t>Before</a:t>
            </a:r>
            <a:r>
              <a:rPr lang="it-IT" sz="2400" b="1" u="sng" dirty="0">
                <a:solidFill>
                  <a:srgbClr val="990000"/>
                </a:solidFill>
                <a:sym typeface="Wingdings" panose="05000000000000000000" pitchFamily="2" charset="2"/>
              </a:rPr>
              <a:t> </a:t>
            </a:r>
            <a:r>
              <a:rPr lang="it-IT" sz="2400" b="1" u="sng" dirty="0" err="1">
                <a:solidFill>
                  <a:srgbClr val="990000"/>
                </a:solidFill>
                <a:sym typeface="Wingdings" panose="05000000000000000000" pitchFamily="2" charset="2"/>
              </a:rPr>
              <a:t>attending</a:t>
            </a:r>
            <a:r>
              <a:rPr lang="it-IT" sz="2400" b="1" u="sng" dirty="0">
                <a:solidFill>
                  <a:srgbClr val="990000"/>
                </a:solidFill>
                <a:sym typeface="Wingdings" panose="05000000000000000000" pitchFamily="2" charset="2"/>
              </a:rPr>
              <a:t>, be </a:t>
            </a:r>
            <a:r>
              <a:rPr lang="it-IT" sz="2400" b="1" u="sng" dirty="0" err="1">
                <a:solidFill>
                  <a:srgbClr val="990000"/>
                </a:solidFill>
                <a:sym typeface="Wingdings" panose="05000000000000000000" pitchFamily="2" charset="2"/>
              </a:rPr>
              <a:t>sure</a:t>
            </a:r>
            <a:r>
              <a:rPr lang="it-IT" sz="2400" b="1" u="sng" dirty="0">
                <a:solidFill>
                  <a:srgbClr val="990000"/>
                </a:solidFill>
                <a:sym typeface="Wingdings" panose="05000000000000000000" pitchFamily="2" charset="2"/>
              </a:rPr>
              <a:t> </a:t>
            </a:r>
            <a:r>
              <a:rPr lang="it-IT" sz="2400" b="1" u="sng" dirty="0" err="1">
                <a:solidFill>
                  <a:srgbClr val="990000"/>
                </a:solidFill>
                <a:sym typeface="Wingdings" panose="05000000000000000000" pitchFamily="2" charset="2"/>
              </a:rPr>
              <a:t>that</a:t>
            </a:r>
            <a:r>
              <a:rPr lang="it-IT" sz="2400" b="1" u="sng" dirty="0">
                <a:solidFill>
                  <a:srgbClr val="990000"/>
                </a:solidFill>
                <a:sym typeface="Wingdings" panose="05000000000000000000" pitchFamily="2" charset="2"/>
              </a:rPr>
              <a:t> the </a:t>
            </a:r>
            <a:r>
              <a:rPr lang="it-IT" sz="2400" b="1" u="sng" dirty="0" err="1">
                <a:solidFill>
                  <a:srgbClr val="990000"/>
                </a:solidFill>
                <a:sym typeface="Wingdings" panose="05000000000000000000" pitchFamily="2" charset="2"/>
              </a:rPr>
              <a:t>course</a:t>
            </a:r>
            <a:r>
              <a:rPr lang="it-IT" sz="2400" b="1" u="sng" dirty="0">
                <a:solidFill>
                  <a:srgbClr val="990000"/>
                </a:solidFill>
                <a:sym typeface="Wingdings" panose="05000000000000000000" pitchFamily="2" charset="2"/>
              </a:rPr>
              <a:t> can be </a:t>
            </a:r>
            <a:r>
              <a:rPr lang="it-IT" sz="2400" b="1" u="sng" dirty="0" err="1">
                <a:solidFill>
                  <a:srgbClr val="990000"/>
                </a:solidFill>
                <a:sym typeface="Wingdings" panose="05000000000000000000" pitchFamily="2" charset="2"/>
              </a:rPr>
              <a:t>accepted</a:t>
            </a:r>
            <a:r>
              <a:rPr lang="it-IT" sz="2400" b="1" u="sng" dirty="0">
                <a:solidFill>
                  <a:srgbClr val="990000"/>
                </a:solidFill>
                <a:sym typeface="Wingdings" panose="05000000000000000000" pitchFamily="2" charset="2"/>
              </a:rPr>
              <a:t> in the </a:t>
            </a:r>
            <a:r>
              <a:rPr lang="it-IT" sz="2400" b="1" u="sng" dirty="0" err="1">
                <a:solidFill>
                  <a:srgbClr val="990000"/>
                </a:solidFill>
                <a:sym typeface="Wingdings" panose="05000000000000000000" pitchFamily="2" charset="2"/>
              </a:rPr>
              <a:t>study</a:t>
            </a:r>
            <a:r>
              <a:rPr lang="it-IT" sz="2400" b="1" u="sng" dirty="0">
                <a:solidFill>
                  <a:srgbClr val="990000"/>
                </a:solidFill>
                <a:sym typeface="Wingdings" panose="05000000000000000000" pitchFamily="2" charset="2"/>
              </a:rPr>
              <a:t> </a:t>
            </a:r>
            <a:r>
              <a:rPr lang="it-IT" sz="2400" b="1" u="sng" dirty="0" err="1">
                <a:solidFill>
                  <a:srgbClr val="990000"/>
                </a:solidFill>
                <a:sym typeface="Wingdings" panose="05000000000000000000" pitchFamily="2" charset="2"/>
              </a:rPr>
              <a:t>plan</a:t>
            </a:r>
            <a:r>
              <a:rPr lang="it-IT" sz="2400" b="1" u="sng" dirty="0">
                <a:solidFill>
                  <a:srgbClr val="990000"/>
                </a:solidFill>
                <a:sym typeface="Wingdings" panose="05000000000000000000" pitchFamily="2" charset="2"/>
              </a:rPr>
              <a:t>. </a:t>
            </a:r>
            <a:r>
              <a:rPr lang="it-IT" sz="2400" b="1" u="sng" dirty="0" err="1">
                <a:solidFill>
                  <a:srgbClr val="990000"/>
                </a:solidFill>
                <a:sym typeface="Wingdings" panose="05000000000000000000" pitchFamily="2" charset="2"/>
              </a:rPr>
              <a:t>Please</a:t>
            </a:r>
            <a:r>
              <a:rPr lang="it-IT" sz="2400" b="1" u="sng" dirty="0">
                <a:solidFill>
                  <a:srgbClr val="990000"/>
                </a:solidFill>
                <a:sym typeface="Wingdings" panose="05000000000000000000" pitchFamily="2" charset="2"/>
              </a:rPr>
              <a:t> </a:t>
            </a:r>
            <a:r>
              <a:rPr lang="it-IT" sz="2400" b="1" u="sng" dirty="0" err="1">
                <a:solidFill>
                  <a:srgbClr val="990000"/>
                </a:solidFill>
                <a:sym typeface="Wingdings" panose="05000000000000000000" pitchFamily="2" charset="2"/>
              </a:rPr>
              <a:t>contact</a:t>
            </a:r>
            <a:r>
              <a:rPr lang="it-IT" sz="2400" b="1" u="sng" dirty="0">
                <a:solidFill>
                  <a:srgbClr val="990000"/>
                </a:solidFill>
                <a:sym typeface="Wingdings" panose="05000000000000000000" pitchFamily="2" charset="2"/>
              </a:rPr>
              <a:t> Prof. Ilona </a:t>
            </a:r>
            <a:r>
              <a:rPr lang="it-IT" sz="2400" b="1" u="sng" dirty="0" err="1">
                <a:solidFill>
                  <a:srgbClr val="990000"/>
                </a:solidFill>
                <a:sym typeface="Wingdings" panose="05000000000000000000" pitchFamily="2" charset="2"/>
              </a:rPr>
              <a:t>Cziraky</a:t>
            </a:r>
            <a:r>
              <a:rPr lang="it-IT" sz="2400" b="1" u="sng" dirty="0">
                <a:solidFill>
                  <a:srgbClr val="990000"/>
                </a:solidFill>
                <a:sym typeface="Wingdings" panose="05000000000000000000" pitchFamily="2" charset="2"/>
              </a:rPr>
              <a:t>.</a:t>
            </a:r>
            <a:r>
              <a:rPr lang="it-IT" sz="2800" b="1" u="sng" dirty="0">
                <a:solidFill>
                  <a:srgbClr val="990000"/>
                </a:solidFill>
              </a:rPr>
              <a:t>  </a:t>
            </a:r>
          </a:p>
        </p:txBody>
      </p:sp>
    </p:spTree>
    <p:extLst>
      <p:ext uri="{BB962C8B-B14F-4D97-AF65-F5344CB8AC3E}">
        <p14:creationId xmlns:p14="http://schemas.microsoft.com/office/powerpoint/2010/main" val="380731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447800"/>
            <a:ext cx="8612902" cy="5016758"/>
          </a:xfrm>
          <a:prstGeom prst="rect">
            <a:avLst/>
          </a:prstGeom>
          <a:noFill/>
        </p:spPr>
        <p:txBody>
          <a:bodyPr wrap="square" rtlCol="0">
            <a:spAutoFit/>
          </a:bodyPr>
          <a:lstStyle/>
          <a:p>
            <a:r>
              <a:rPr lang="it-IT" sz="3200" b="1" dirty="0">
                <a:solidFill>
                  <a:srgbClr val="990000"/>
                </a:solidFill>
              </a:rPr>
              <a:t>Courses of </a:t>
            </a:r>
            <a:r>
              <a:rPr lang="it-IT" sz="3200" b="1" dirty="0" err="1">
                <a:solidFill>
                  <a:srgbClr val="990000"/>
                </a:solidFill>
              </a:rPr>
              <a:t>Italian</a:t>
            </a:r>
            <a:r>
              <a:rPr lang="it-IT" sz="3200" b="1" dirty="0">
                <a:solidFill>
                  <a:srgbClr val="990000"/>
                </a:solidFill>
              </a:rPr>
              <a:t> </a:t>
            </a:r>
            <a:r>
              <a:rPr lang="it-IT" sz="3200" b="1" dirty="0" err="1">
                <a:solidFill>
                  <a:srgbClr val="990000"/>
                </a:solidFill>
              </a:rPr>
              <a:t>language</a:t>
            </a:r>
            <a:endParaRPr lang="it-IT" sz="3200" b="1" dirty="0">
              <a:solidFill>
                <a:srgbClr val="990000"/>
              </a:solidFill>
            </a:endParaRPr>
          </a:p>
          <a:p>
            <a:endParaRPr lang="it-IT" sz="3200" b="1" dirty="0"/>
          </a:p>
          <a:p>
            <a:r>
              <a:rPr lang="it-IT" sz="3200" dirty="0"/>
              <a:t>Special </a:t>
            </a:r>
            <a:r>
              <a:rPr lang="it-IT" sz="3200" dirty="0" err="1"/>
              <a:t>course</a:t>
            </a:r>
            <a:r>
              <a:rPr lang="it-IT" sz="3200" dirty="0"/>
              <a:t> (no </a:t>
            </a:r>
            <a:r>
              <a:rPr lang="it-IT" sz="3200" dirty="0" err="1"/>
              <a:t>fees</a:t>
            </a:r>
            <a:r>
              <a:rPr lang="it-IT" sz="3200" dirty="0"/>
              <a:t>) </a:t>
            </a:r>
            <a:r>
              <a:rPr lang="it-IT" sz="3200" dirty="0" err="1"/>
              <a:t>reserved</a:t>
            </a:r>
            <a:r>
              <a:rPr lang="it-IT" sz="3200" dirty="0"/>
              <a:t> for DSTS </a:t>
            </a:r>
            <a:r>
              <a:rPr lang="it-IT" sz="3200" dirty="0" err="1"/>
              <a:t>students</a:t>
            </a:r>
            <a:r>
              <a:rPr lang="it-IT" sz="3200" dirty="0"/>
              <a:t>:</a:t>
            </a:r>
          </a:p>
          <a:p>
            <a:pPr marL="457200" indent="-457200">
              <a:buFontTx/>
              <a:buChar char="-"/>
            </a:pPr>
            <a:r>
              <a:rPr lang="it-IT" sz="3200" dirty="0"/>
              <a:t>A1-A2 </a:t>
            </a:r>
            <a:r>
              <a:rPr lang="it-IT" sz="3200" dirty="0" err="1"/>
              <a:t>level</a:t>
            </a:r>
            <a:r>
              <a:rPr lang="it-IT" sz="3200" dirty="0"/>
              <a:t>: 1° </a:t>
            </a:r>
            <a:r>
              <a:rPr lang="it-IT" sz="3200" dirty="0" err="1"/>
              <a:t>semester</a:t>
            </a:r>
            <a:r>
              <a:rPr lang="it-IT" sz="3200" dirty="0"/>
              <a:t> (</a:t>
            </a:r>
            <a:r>
              <a:rPr lang="it-IT" sz="3200" dirty="0" err="1"/>
              <a:t>check</a:t>
            </a:r>
            <a:r>
              <a:rPr lang="it-IT" sz="3200" dirty="0"/>
              <a:t> the news on </a:t>
            </a:r>
            <a:r>
              <a:rPr lang="it-IT" sz="3200" dirty="0" err="1"/>
              <a:t>our</a:t>
            </a:r>
            <a:r>
              <a:rPr lang="it-IT" sz="3200" dirty="0"/>
              <a:t> website)</a:t>
            </a:r>
          </a:p>
          <a:p>
            <a:pPr marL="457200" indent="-457200">
              <a:buFontTx/>
              <a:buChar char="-"/>
            </a:pPr>
            <a:r>
              <a:rPr lang="it-IT" sz="3200" dirty="0"/>
              <a:t>B1/B2 </a:t>
            </a:r>
            <a:r>
              <a:rPr lang="it-IT" sz="3200" dirty="0" err="1"/>
              <a:t>level</a:t>
            </a:r>
            <a:r>
              <a:rPr lang="it-IT" sz="3200" dirty="0"/>
              <a:t>: 2° </a:t>
            </a:r>
            <a:r>
              <a:rPr lang="it-IT" sz="3200" dirty="0" err="1"/>
              <a:t>semester</a:t>
            </a:r>
            <a:endParaRPr lang="it-IT" sz="3200" dirty="0"/>
          </a:p>
          <a:p>
            <a:endParaRPr lang="it-IT" sz="3200" dirty="0"/>
          </a:p>
          <a:p>
            <a:r>
              <a:rPr lang="it-IT" sz="3200" dirty="0"/>
              <a:t>For more information: Language Center of UNIFI (</a:t>
            </a:r>
            <a:r>
              <a:rPr lang="it-IT" sz="3200" b="1" dirty="0"/>
              <a:t>CLA</a:t>
            </a:r>
            <a:r>
              <a:rPr lang="it-IT" sz="3200" dirty="0"/>
              <a:t>): </a:t>
            </a:r>
            <a:r>
              <a:rPr lang="it-IT" sz="3200" dirty="0">
                <a:hlinkClick r:id="rId3"/>
              </a:rPr>
              <a:t>www.cla.unifi.it</a:t>
            </a:r>
            <a:r>
              <a:rPr lang="it-IT" sz="3200" dirty="0"/>
              <a:t> </a:t>
            </a: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6418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112520"/>
            <a:ext cx="8612902"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plan</a:t>
            </a:r>
            <a:r>
              <a:rPr lang="it-IT" sz="3200" b="1" dirty="0">
                <a:solidFill>
                  <a:srgbClr val="990000"/>
                </a:solidFill>
              </a:rPr>
              <a:t> </a:t>
            </a:r>
            <a:r>
              <a:rPr lang="it-IT" sz="3200" b="1" dirty="0" err="1">
                <a:solidFill>
                  <a:srgbClr val="990000"/>
                </a:solidFill>
              </a:rPr>
              <a:t>FAQs</a:t>
            </a:r>
            <a:endParaRPr lang="it-IT" sz="3200" b="1" dirty="0">
              <a:solidFill>
                <a:srgbClr val="990000"/>
              </a:solidFill>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6" name="Immagine 5"/>
          <p:cNvPicPr>
            <a:picLocks noChangeAspect="1"/>
          </p:cNvPicPr>
          <p:nvPr/>
        </p:nvPicPr>
        <p:blipFill rotWithShape="1">
          <a:blip r:embed="rId3"/>
          <a:srcRect l="27072" t="8537" r="27072" b="63945"/>
          <a:stretch/>
        </p:blipFill>
        <p:spPr>
          <a:xfrm>
            <a:off x="223735" y="1696192"/>
            <a:ext cx="8654716" cy="2921361"/>
          </a:xfrm>
          <a:prstGeom prst="rect">
            <a:avLst/>
          </a:prstGeom>
        </p:spPr>
      </p:pic>
      <p:sp>
        <p:nvSpPr>
          <p:cNvPr id="7" name="CasellaDiTesto 6"/>
          <p:cNvSpPr txBox="1"/>
          <p:nvPr/>
        </p:nvSpPr>
        <p:spPr>
          <a:xfrm>
            <a:off x="381000" y="5181770"/>
            <a:ext cx="3886199" cy="830997"/>
          </a:xfrm>
          <a:prstGeom prst="rect">
            <a:avLst/>
          </a:prstGeom>
          <a:noFill/>
        </p:spPr>
        <p:txBody>
          <a:bodyPr wrap="square" rtlCol="0">
            <a:spAutoFit/>
          </a:bodyPr>
          <a:lstStyle/>
          <a:p>
            <a:r>
              <a:rPr lang="it-IT" sz="2400" dirty="0" err="1"/>
              <a:t>Check</a:t>
            </a:r>
            <a:r>
              <a:rPr lang="it-IT" sz="2400" dirty="0"/>
              <a:t> </a:t>
            </a:r>
            <a:r>
              <a:rPr lang="it-IT" sz="2400" dirty="0" err="1"/>
              <a:t>our</a:t>
            </a:r>
            <a:r>
              <a:rPr lang="it-IT" sz="2400" dirty="0"/>
              <a:t> website:</a:t>
            </a:r>
          </a:p>
          <a:p>
            <a:r>
              <a:rPr lang="it-IT" sz="2400" dirty="0" err="1">
                <a:solidFill>
                  <a:srgbClr val="990000"/>
                </a:solidFill>
              </a:rPr>
              <a:t>course</a:t>
            </a:r>
            <a:r>
              <a:rPr lang="it-IT" sz="2400" dirty="0">
                <a:solidFill>
                  <a:srgbClr val="990000"/>
                </a:solidFill>
              </a:rPr>
              <a:t> </a:t>
            </a:r>
            <a:r>
              <a:rPr lang="it-IT" sz="2400" dirty="0" err="1">
                <a:solidFill>
                  <a:srgbClr val="990000"/>
                </a:solidFill>
              </a:rPr>
              <a:t>offering</a:t>
            </a:r>
            <a:r>
              <a:rPr lang="it-IT" sz="2400" dirty="0">
                <a:solidFill>
                  <a:srgbClr val="990000"/>
                </a:solidFill>
              </a:rPr>
              <a:t> </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study</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plan</a:t>
            </a:r>
            <a:r>
              <a:rPr lang="it-IT" sz="2400" dirty="0">
                <a:solidFill>
                  <a:srgbClr val="990000"/>
                </a:solidFill>
                <a:sym typeface="Wingdings" panose="05000000000000000000" pitchFamily="2" charset="2"/>
              </a:rPr>
              <a:t> </a:t>
            </a:r>
            <a:endParaRPr lang="it-IT" sz="2400" dirty="0">
              <a:solidFill>
                <a:srgbClr val="990000"/>
              </a:solidFill>
            </a:endParaRPr>
          </a:p>
        </p:txBody>
      </p:sp>
      <p:pic>
        <p:nvPicPr>
          <p:cNvPr id="8" name="Immagine 7"/>
          <p:cNvPicPr>
            <a:picLocks noChangeAspect="1"/>
          </p:cNvPicPr>
          <p:nvPr/>
        </p:nvPicPr>
        <p:blipFill rotWithShape="1">
          <a:blip r:embed="rId4"/>
          <a:srcRect r="31603"/>
          <a:stretch/>
        </p:blipFill>
        <p:spPr>
          <a:xfrm>
            <a:off x="4528395" y="3302811"/>
            <a:ext cx="4267200" cy="3381375"/>
          </a:xfrm>
          <a:prstGeom prst="rect">
            <a:avLst/>
          </a:prstGeom>
        </p:spPr>
      </p:pic>
    </p:spTree>
    <p:extLst>
      <p:ext uri="{BB962C8B-B14F-4D97-AF65-F5344CB8AC3E}">
        <p14:creationId xmlns:p14="http://schemas.microsoft.com/office/powerpoint/2010/main" val="12183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112520"/>
            <a:ext cx="8612902"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plan</a:t>
            </a:r>
            <a:r>
              <a:rPr lang="it-IT" sz="3200" b="1" dirty="0">
                <a:solidFill>
                  <a:srgbClr val="990000"/>
                </a:solidFill>
              </a:rPr>
              <a:t> </a:t>
            </a:r>
            <a:r>
              <a:rPr lang="it-IT" sz="3200" b="1" dirty="0" err="1">
                <a:solidFill>
                  <a:srgbClr val="990000"/>
                </a:solidFill>
              </a:rPr>
              <a:t>FAQs</a:t>
            </a:r>
            <a:endParaRPr lang="it-IT" sz="3200" b="1" dirty="0">
              <a:solidFill>
                <a:srgbClr val="990000"/>
              </a:solidFill>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CasellaDiTesto 6"/>
          <p:cNvSpPr txBox="1"/>
          <p:nvPr/>
        </p:nvSpPr>
        <p:spPr>
          <a:xfrm>
            <a:off x="457200" y="1742079"/>
            <a:ext cx="8421251" cy="3939540"/>
          </a:xfrm>
          <a:prstGeom prst="rect">
            <a:avLst/>
          </a:prstGeom>
          <a:noFill/>
        </p:spPr>
        <p:txBody>
          <a:bodyPr wrap="square" rtlCol="0">
            <a:spAutoFit/>
          </a:bodyPr>
          <a:lstStyle/>
          <a:p>
            <a:r>
              <a:rPr lang="it-IT" sz="2400" dirty="0" err="1">
                <a:solidFill>
                  <a:srgbClr val="990000"/>
                </a:solidFill>
                <a:sym typeface="Wingdings" panose="05000000000000000000" pitchFamily="2" charset="2"/>
              </a:rPr>
              <a:t>Study</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plan</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submission</a:t>
            </a:r>
            <a:endParaRPr lang="it-IT" sz="2400" dirty="0">
              <a:solidFill>
                <a:srgbClr val="990000"/>
              </a:solidFill>
              <a:sym typeface="Wingdings" panose="05000000000000000000" pitchFamily="2" charset="2"/>
            </a:endParaRPr>
          </a:p>
          <a:p>
            <a:pPr marL="342900" indent="-342900">
              <a:buFont typeface="Arial" panose="020B0604020202020204" pitchFamily="34" charset="0"/>
              <a:buChar char="•"/>
            </a:pPr>
            <a:r>
              <a:rPr lang="it-IT" sz="2400" dirty="0">
                <a:sym typeface="Wingdings" panose="05000000000000000000" pitchFamily="2" charset="2"/>
              </a:rPr>
              <a:t>Online procedure in </a:t>
            </a:r>
            <a:r>
              <a:rPr lang="it-IT" sz="2400" dirty="0" err="1">
                <a:sym typeface="Wingdings" panose="05000000000000000000" pitchFamily="2" charset="2"/>
              </a:rPr>
              <a:t>October</a:t>
            </a:r>
            <a:r>
              <a:rPr lang="it-IT" sz="2400" dirty="0">
                <a:sym typeface="Wingdings" panose="05000000000000000000" pitchFamily="2" charset="2"/>
              </a:rPr>
              <a:t>/</a:t>
            </a:r>
            <a:r>
              <a:rPr lang="it-IT" sz="2400" dirty="0" err="1">
                <a:sym typeface="Wingdings" panose="05000000000000000000" pitchFamily="2" charset="2"/>
              </a:rPr>
              <a:t>November</a:t>
            </a:r>
            <a:r>
              <a:rPr lang="it-IT" sz="2400" dirty="0">
                <a:sym typeface="Wingdings" panose="05000000000000000000" pitchFamily="2" charset="2"/>
              </a:rPr>
              <a:t>. </a:t>
            </a:r>
            <a:r>
              <a:rPr lang="it-IT" sz="2400" dirty="0" err="1">
                <a:sym typeface="Wingdings" panose="05000000000000000000" pitchFamily="2" charset="2"/>
              </a:rPr>
              <a:t>Deadlines</a:t>
            </a:r>
            <a:r>
              <a:rPr lang="it-IT" sz="2400" dirty="0">
                <a:sym typeface="Wingdings" panose="05000000000000000000" pitchFamily="2" charset="2"/>
              </a:rPr>
              <a:t> </a:t>
            </a:r>
            <a:r>
              <a:rPr lang="it-IT" sz="2400" dirty="0" err="1">
                <a:sym typeface="Wingdings" panose="05000000000000000000" pitchFamily="2" charset="2"/>
              </a:rPr>
              <a:t>will</a:t>
            </a:r>
            <a:r>
              <a:rPr lang="it-IT" sz="2400" dirty="0">
                <a:sym typeface="Wingdings" panose="05000000000000000000" pitchFamily="2" charset="2"/>
              </a:rPr>
              <a:t> be </a:t>
            </a:r>
            <a:r>
              <a:rPr lang="it-IT" sz="2400" dirty="0" err="1">
                <a:sym typeface="Wingdings" panose="05000000000000000000" pitchFamily="2" charset="2"/>
              </a:rPr>
              <a:t>communicated</a:t>
            </a:r>
            <a:r>
              <a:rPr lang="it-IT" sz="2400" dirty="0">
                <a:sym typeface="Wingdings" panose="05000000000000000000" pitchFamily="2" charset="2"/>
              </a:rPr>
              <a:t>. Students are </a:t>
            </a:r>
            <a:r>
              <a:rPr lang="it-IT" sz="2400" dirty="0" err="1">
                <a:sym typeface="Wingdings" panose="05000000000000000000" pitchFamily="2" charset="2"/>
              </a:rPr>
              <a:t>required</a:t>
            </a:r>
            <a:r>
              <a:rPr lang="it-IT" sz="2400" dirty="0">
                <a:sym typeface="Wingdings" panose="05000000000000000000" pitchFamily="2" charset="2"/>
              </a:rPr>
              <a:t> to </a:t>
            </a:r>
            <a:r>
              <a:rPr lang="it-IT" sz="2400" dirty="0" err="1">
                <a:sym typeface="Wingdings" panose="05000000000000000000" pitchFamily="2" charset="2"/>
              </a:rPr>
              <a:t>fill</a:t>
            </a:r>
            <a:r>
              <a:rPr lang="it-IT" sz="2400" dirty="0">
                <a:sym typeface="Wingdings" panose="05000000000000000000" pitchFamily="2" charset="2"/>
              </a:rPr>
              <a:t> </a:t>
            </a:r>
            <a:r>
              <a:rPr lang="it-IT" sz="2400" dirty="0" err="1">
                <a:sym typeface="Wingdings" panose="05000000000000000000" pitchFamily="2" charset="2"/>
              </a:rPr>
              <a:t>their</a:t>
            </a:r>
            <a:r>
              <a:rPr lang="it-IT" sz="2400" dirty="0">
                <a:sym typeface="Wingdings" panose="05000000000000000000" pitchFamily="2" charset="2"/>
              </a:rPr>
              <a:t> </a:t>
            </a:r>
            <a:r>
              <a:rPr lang="it-IT" sz="2400" dirty="0" err="1">
                <a:sym typeface="Wingdings" panose="05000000000000000000" pitchFamily="2" charset="2"/>
              </a:rPr>
              <a:t>study</a:t>
            </a:r>
            <a:r>
              <a:rPr lang="it-IT" sz="2400" dirty="0">
                <a:sym typeface="Wingdings" panose="05000000000000000000" pitchFamily="2" charset="2"/>
              </a:rPr>
              <a:t> </a:t>
            </a:r>
            <a:r>
              <a:rPr lang="it-IT" sz="2400" dirty="0" err="1">
                <a:sym typeface="Wingdings" panose="05000000000000000000" pitchFamily="2" charset="2"/>
              </a:rPr>
              <a:t>plan</a:t>
            </a:r>
            <a:r>
              <a:rPr lang="it-IT" sz="2400" dirty="0">
                <a:sym typeface="Wingdings" panose="05000000000000000000" pitchFamily="2" charset="2"/>
              </a:rPr>
              <a:t> the first </a:t>
            </a:r>
            <a:r>
              <a:rPr lang="it-IT" sz="2400" dirty="0" err="1">
                <a:sym typeface="Wingdings" panose="05000000000000000000" pitchFamily="2" charset="2"/>
              </a:rPr>
              <a:t>year</a:t>
            </a:r>
            <a:r>
              <a:rPr lang="it-IT" sz="2400" dirty="0">
                <a:sym typeface="Wingdings" panose="05000000000000000000" pitchFamily="2" charset="2"/>
              </a:rPr>
              <a:t> (</a:t>
            </a:r>
            <a:r>
              <a:rPr lang="it-IT" sz="2400" dirty="0" err="1">
                <a:sym typeface="Wingdings" panose="05000000000000000000" pitchFamily="2" charset="2"/>
              </a:rPr>
              <a:t>otherwise</a:t>
            </a:r>
            <a:r>
              <a:rPr lang="it-IT" sz="2400" dirty="0">
                <a:sym typeface="Wingdings" panose="05000000000000000000" pitchFamily="2" charset="2"/>
              </a:rPr>
              <a:t> </a:t>
            </a:r>
            <a:r>
              <a:rPr lang="it-IT" sz="2400" dirty="0" err="1">
                <a:sym typeface="Wingdings" panose="05000000000000000000" pitchFamily="2" charset="2"/>
              </a:rPr>
              <a:t>things</a:t>
            </a:r>
            <a:r>
              <a:rPr lang="it-IT" sz="2400" dirty="0">
                <a:sym typeface="Wingdings" panose="05000000000000000000" pitchFamily="2" charset="2"/>
              </a:rPr>
              <a:t> can </a:t>
            </a:r>
            <a:r>
              <a:rPr lang="it-IT" sz="2400" dirty="0" err="1">
                <a:sym typeface="Wingdings" panose="05000000000000000000" pitchFamily="2" charset="2"/>
              </a:rPr>
              <a:t>become</a:t>
            </a:r>
            <a:r>
              <a:rPr lang="it-IT" sz="2400" dirty="0">
                <a:sym typeface="Wingdings" panose="05000000000000000000" pitchFamily="2" charset="2"/>
              </a:rPr>
              <a:t> </a:t>
            </a:r>
            <a:r>
              <a:rPr lang="it-IT" sz="2400" dirty="0" err="1">
                <a:sym typeface="Wingdings" panose="05000000000000000000" pitchFamily="2" charset="2"/>
              </a:rPr>
              <a:t>complicated</a:t>
            </a:r>
            <a:r>
              <a:rPr lang="it-IT" sz="2400" dirty="0">
                <a:sym typeface="Wingdings" panose="05000000000000000000" pitchFamily="2" charset="2"/>
              </a:rPr>
              <a:t>!)</a:t>
            </a:r>
          </a:p>
          <a:p>
            <a:pPr marL="342900" indent="-342900">
              <a:buFont typeface="Arial" panose="020B0604020202020204" pitchFamily="34" charset="0"/>
              <a:buChar char="•"/>
            </a:pPr>
            <a:r>
              <a:rPr lang="it-IT" sz="2400" dirty="0">
                <a:sym typeface="Wingdings" panose="05000000000000000000" pitchFamily="2" charset="2"/>
              </a:rPr>
              <a:t>For </a:t>
            </a:r>
            <a:r>
              <a:rPr lang="it-IT" sz="2400" dirty="0" err="1">
                <a:sym typeface="Wingdings" panose="05000000000000000000" pitchFamily="2" charset="2"/>
              </a:rPr>
              <a:t>those</a:t>
            </a:r>
            <a:r>
              <a:rPr lang="it-IT" sz="2400" dirty="0">
                <a:sym typeface="Wingdings" panose="05000000000000000000" pitchFamily="2" charset="2"/>
              </a:rPr>
              <a:t> </a:t>
            </a:r>
            <a:r>
              <a:rPr lang="it-IT" sz="2400" dirty="0" err="1">
                <a:sym typeface="Wingdings" panose="05000000000000000000" pitchFamily="2" charset="2"/>
              </a:rPr>
              <a:t>who</a:t>
            </a:r>
            <a:r>
              <a:rPr lang="it-IT" sz="2400" dirty="0">
                <a:sym typeface="Wingdings" panose="05000000000000000000" pitchFamily="2" charset="2"/>
              </a:rPr>
              <a:t> miss the </a:t>
            </a:r>
            <a:r>
              <a:rPr lang="it-IT" sz="2400" dirty="0" err="1">
                <a:sym typeface="Wingdings" panose="05000000000000000000" pitchFamily="2" charset="2"/>
              </a:rPr>
              <a:t>deadline</a:t>
            </a:r>
            <a:r>
              <a:rPr lang="it-IT" sz="2400" dirty="0">
                <a:sym typeface="Wingdings" panose="05000000000000000000" pitchFamily="2" charset="2"/>
              </a:rPr>
              <a:t>: April/</a:t>
            </a:r>
            <a:r>
              <a:rPr lang="it-IT" sz="2400" dirty="0" err="1">
                <a:sym typeface="Wingdings" panose="05000000000000000000" pitchFamily="2" charset="2"/>
              </a:rPr>
              <a:t>May</a:t>
            </a:r>
            <a:endParaRPr lang="it-IT" sz="2400" dirty="0">
              <a:sym typeface="Wingdings" panose="05000000000000000000" pitchFamily="2" charset="2"/>
            </a:endParaRPr>
          </a:p>
          <a:p>
            <a:pPr marL="342900" indent="-342900">
              <a:buFont typeface="Arial" panose="020B0604020202020204" pitchFamily="34" charset="0"/>
              <a:buChar char="•"/>
            </a:pPr>
            <a:r>
              <a:rPr lang="it-IT" sz="2400" dirty="0" err="1">
                <a:sym typeface="Wingdings" panose="05000000000000000000" pitchFamily="2" charset="2"/>
              </a:rPr>
              <a:t>Only</a:t>
            </a:r>
            <a:r>
              <a:rPr lang="it-IT" sz="2400" dirty="0">
                <a:sym typeface="Wingdings" panose="05000000000000000000" pitchFamily="2" charset="2"/>
              </a:rPr>
              <a:t> </a:t>
            </a:r>
            <a:r>
              <a:rPr lang="it-IT" sz="2400" dirty="0" err="1">
                <a:sym typeface="Wingdings" panose="05000000000000000000" pitchFamily="2" charset="2"/>
              </a:rPr>
              <a:t>one</a:t>
            </a:r>
            <a:r>
              <a:rPr lang="it-IT" sz="2400" dirty="0">
                <a:sym typeface="Wingdings" panose="05000000000000000000" pitchFamily="2" charset="2"/>
              </a:rPr>
              <a:t> </a:t>
            </a:r>
            <a:r>
              <a:rPr lang="it-IT" sz="2400" dirty="0" err="1">
                <a:sym typeface="Wingdings" panose="05000000000000000000" pitchFamily="2" charset="2"/>
              </a:rPr>
              <a:t>change</a:t>
            </a:r>
            <a:r>
              <a:rPr lang="it-IT" sz="2400" dirty="0">
                <a:sym typeface="Wingdings" panose="05000000000000000000" pitchFamily="2" charset="2"/>
              </a:rPr>
              <a:t> per </a:t>
            </a:r>
            <a:r>
              <a:rPr lang="it-IT" sz="2400" dirty="0" err="1">
                <a:sym typeface="Wingdings" panose="05000000000000000000" pitchFamily="2" charset="2"/>
              </a:rPr>
              <a:t>year</a:t>
            </a:r>
            <a:endParaRPr lang="it-IT" sz="2400" dirty="0">
              <a:sym typeface="Wingdings" panose="05000000000000000000" pitchFamily="2" charset="2"/>
            </a:endParaRPr>
          </a:p>
          <a:p>
            <a:pPr>
              <a:spcBef>
                <a:spcPts val="1200"/>
              </a:spcBef>
            </a:pPr>
            <a:r>
              <a:rPr lang="it-IT" sz="2400" dirty="0" err="1">
                <a:solidFill>
                  <a:srgbClr val="990000"/>
                </a:solidFill>
                <a:sym typeface="Wingdings" panose="05000000000000000000" pitchFamily="2" charset="2"/>
              </a:rPr>
              <a:t>Study</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plan</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changes</a:t>
            </a:r>
            <a:r>
              <a:rPr lang="it-IT" sz="2400" dirty="0">
                <a:solidFill>
                  <a:srgbClr val="990000"/>
                </a:solidFill>
                <a:sym typeface="Wingdings" panose="05000000000000000000" pitchFamily="2" charset="2"/>
              </a:rPr>
              <a:t> </a:t>
            </a:r>
          </a:p>
          <a:p>
            <a:pPr marL="342900" indent="-342900">
              <a:buFont typeface="Arial" panose="020B0604020202020204" pitchFamily="34" charset="0"/>
              <a:buChar char="•"/>
            </a:pPr>
            <a:r>
              <a:rPr lang="it-IT" sz="2400" dirty="0" err="1">
                <a:sym typeface="Wingdings" panose="05000000000000000000" pitchFamily="2" charset="2"/>
              </a:rPr>
              <a:t>Following</a:t>
            </a:r>
            <a:r>
              <a:rPr lang="it-IT" sz="2400" dirty="0">
                <a:sym typeface="Wingdings" panose="05000000000000000000" pitchFamily="2" charset="2"/>
              </a:rPr>
              <a:t> the </a:t>
            </a:r>
            <a:r>
              <a:rPr lang="it-IT" sz="2400" dirty="0" err="1">
                <a:sym typeface="Wingdings" panose="05000000000000000000" pitchFamily="2" charset="2"/>
              </a:rPr>
              <a:t>deadlines</a:t>
            </a:r>
            <a:r>
              <a:rPr lang="it-IT" sz="2400" dirty="0">
                <a:sym typeface="Wingdings" panose="05000000000000000000" pitchFamily="2" charset="2"/>
              </a:rPr>
              <a:t> for the </a:t>
            </a:r>
            <a:r>
              <a:rPr lang="it-IT" sz="2400" dirty="0" err="1">
                <a:sym typeface="Wingdings" panose="05000000000000000000" pitchFamily="2" charset="2"/>
              </a:rPr>
              <a:t>submission</a:t>
            </a:r>
            <a:r>
              <a:rPr lang="it-IT" sz="2400" dirty="0">
                <a:sym typeface="Wingdings" panose="05000000000000000000" pitchFamily="2" charset="2"/>
              </a:rPr>
              <a:t> (online procedure)</a:t>
            </a:r>
          </a:p>
          <a:p>
            <a:pPr marL="342900" indent="-342900">
              <a:buFont typeface="Arial" panose="020B0604020202020204" pitchFamily="34" charset="0"/>
              <a:buChar char="•"/>
            </a:pPr>
            <a:r>
              <a:rPr lang="it-IT" sz="2400" dirty="0">
                <a:sym typeface="Wingdings" panose="05000000000000000000" pitchFamily="2" charset="2"/>
              </a:rPr>
              <a:t>For </a:t>
            </a:r>
            <a:r>
              <a:rPr lang="it-IT" sz="2400" dirty="0" err="1">
                <a:sym typeface="Wingdings" panose="05000000000000000000" pitchFamily="2" charset="2"/>
              </a:rPr>
              <a:t>urgent</a:t>
            </a:r>
            <a:r>
              <a:rPr lang="it-IT" sz="2400" dirty="0">
                <a:sym typeface="Wingdings" panose="05000000000000000000" pitchFamily="2" charset="2"/>
              </a:rPr>
              <a:t> </a:t>
            </a:r>
            <a:r>
              <a:rPr lang="it-IT" sz="2400" dirty="0" err="1">
                <a:sym typeface="Wingdings" panose="05000000000000000000" pitchFamily="2" charset="2"/>
              </a:rPr>
              <a:t>changes</a:t>
            </a:r>
            <a:r>
              <a:rPr lang="it-IT" sz="2400" dirty="0">
                <a:sym typeface="Wingdings" panose="05000000000000000000" pitchFamily="2" charset="2"/>
              </a:rPr>
              <a:t> </a:t>
            </a:r>
            <a:r>
              <a:rPr lang="en-US" sz="2400" u="sng" dirty="0">
                <a:sym typeface="Wingdings" panose="05000000000000000000" pitchFamily="2" charset="2"/>
              </a:rPr>
              <a:t>only</a:t>
            </a:r>
            <a:r>
              <a:rPr lang="en-US" sz="2400" dirty="0">
                <a:sym typeface="Wingdings" panose="05000000000000000000" pitchFamily="2" charset="2"/>
              </a:rPr>
              <a:t> for students who are about to graduate</a:t>
            </a:r>
            <a:r>
              <a:rPr lang="it-IT" sz="2400" dirty="0">
                <a:sym typeface="Wingdings" panose="05000000000000000000" pitchFamily="2" charset="2"/>
              </a:rPr>
              <a:t>: </a:t>
            </a:r>
            <a:r>
              <a:rPr lang="it-IT" sz="2400" dirty="0" err="1">
                <a:sym typeface="Wingdings" panose="05000000000000000000" pitchFamily="2" charset="2"/>
              </a:rPr>
              <a:t>extraordinary</a:t>
            </a:r>
            <a:r>
              <a:rPr lang="it-IT" sz="2400" dirty="0">
                <a:sym typeface="Wingdings" panose="05000000000000000000" pitchFamily="2" charset="2"/>
              </a:rPr>
              <a:t> procedure (</a:t>
            </a:r>
            <a:r>
              <a:rPr lang="it-IT" sz="2400" dirty="0" err="1">
                <a:sym typeface="Wingdings" panose="05000000000000000000" pitchFamily="2" charset="2"/>
              </a:rPr>
              <a:t>paying</a:t>
            </a:r>
            <a:r>
              <a:rPr lang="it-IT" sz="2400" dirty="0">
                <a:sym typeface="Wingdings" panose="05000000000000000000" pitchFamily="2" charset="2"/>
              </a:rPr>
              <a:t> a </a:t>
            </a:r>
            <a:r>
              <a:rPr lang="it-IT" sz="2400" dirty="0" err="1">
                <a:sym typeface="Wingdings" panose="05000000000000000000" pitchFamily="2" charset="2"/>
              </a:rPr>
              <a:t>fees</a:t>
            </a:r>
            <a:r>
              <a:rPr lang="it-IT" sz="2400" dirty="0">
                <a:sym typeface="Wingdings" panose="05000000000000000000" pitchFamily="2" charset="2"/>
              </a:rPr>
              <a:t>)</a:t>
            </a:r>
          </a:p>
        </p:txBody>
      </p:sp>
    </p:spTree>
    <p:extLst>
      <p:ext uri="{BB962C8B-B14F-4D97-AF65-F5344CB8AC3E}">
        <p14:creationId xmlns:p14="http://schemas.microsoft.com/office/powerpoint/2010/main" val="238021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112520"/>
            <a:ext cx="8612902"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plan</a:t>
            </a:r>
            <a:r>
              <a:rPr lang="it-IT" sz="3200" b="1" dirty="0">
                <a:solidFill>
                  <a:srgbClr val="990000"/>
                </a:solidFill>
              </a:rPr>
              <a:t> </a:t>
            </a:r>
            <a:r>
              <a:rPr lang="it-IT" sz="3200" b="1" dirty="0" err="1">
                <a:solidFill>
                  <a:srgbClr val="990000"/>
                </a:solidFill>
              </a:rPr>
              <a:t>FAQs</a:t>
            </a:r>
            <a:endParaRPr lang="it-IT" sz="3200" b="1" dirty="0">
              <a:solidFill>
                <a:srgbClr val="990000"/>
              </a:solidFill>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CasellaDiTesto 6"/>
          <p:cNvSpPr txBox="1"/>
          <p:nvPr/>
        </p:nvSpPr>
        <p:spPr>
          <a:xfrm>
            <a:off x="457200" y="1742079"/>
            <a:ext cx="8421251" cy="4001095"/>
          </a:xfrm>
          <a:prstGeom prst="rect">
            <a:avLst/>
          </a:prstGeom>
          <a:noFill/>
        </p:spPr>
        <p:txBody>
          <a:bodyPr wrap="square" rtlCol="0">
            <a:spAutoFit/>
          </a:bodyPr>
          <a:lstStyle/>
          <a:p>
            <a:r>
              <a:rPr lang="it-IT" sz="2400" dirty="0" err="1">
                <a:solidFill>
                  <a:srgbClr val="990000"/>
                </a:solidFill>
                <a:sym typeface="Wingdings" panose="05000000000000000000" pitchFamily="2" charset="2"/>
              </a:rPr>
              <a:t>Foreign</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language</a:t>
            </a:r>
            <a:r>
              <a:rPr lang="it-IT" sz="2400" dirty="0">
                <a:solidFill>
                  <a:srgbClr val="990000"/>
                </a:solidFill>
                <a:sym typeface="Wingdings" panose="05000000000000000000" pitchFamily="2" charset="2"/>
              </a:rPr>
              <a:t>(s): </a:t>
            </a:r>
          </a:p>
          <a:p>
            <a:pPr marL="285750" indent="-285750">
              <a:spcBef>
                <a:spcPts val="1200"/>
              </a:spcBef>
              <a:buFont typeface="Arial" panose="020B0604020202020204" pitchFamily="34" charset="0"/>
              <a:buChar char="•"/>
            </a:pPr>
            <a:r>
              <a:rPr lang="en-US" sz="2000" dirty="0"/>
              <a:t>The study plan must include (at least) a 9‐credit exam in a language different from English and from your mother tongue. </a:t>
            </a:r>
          </a:p>
          <a:p>
            <a:pPr marL="285750" indent="-285750">
              <a:spcBef>
                <a:spcPts val="1200"/>
              </a:spcBef>
              <a:buFont typeface="Arial" panose="020B0604020202020204" pitchFamily="34" charset="0"/>
              <a:buChar char="•"/>
            </a:pPr>
            <a:r>
              <a:rPr lang="en-US" sz="2000" dirty="0"/>
              <a:t>You can choose between: French/German/Spanish for tourism. Then you can include other language credits (e.g., lab or 9-credit exams in the optional exams)</a:t>
            </a:r>
          </a:p>
          <a:p>
            <a:pPr marL="285750" indent="-285750">
              <a:spcBef>
                <a:spcPts val="1200"/>
              </a:spcBef>
              <a:buFont typeface="Arial" panose="020B0604020202020204" pitchFamily="34" charset="0"/>
              <a:buChar char="•"/>
            </a:pPr>
            <a:r>
              <a:rPr lang="en-US" sz="2000" dirty="0"/>
              <a:t>The choice of English as the 9‐credit exam is possible only if you can demonstrate to know another language (different from English) at the C1 level or higher. In this case, you have to include also at least a 3 credit language lab (different from English and your native language).  We suggest: Italian language lab.</a:t>
            </a:r>
          </a:p>
        </p:txBody>
      </p:sp>
    </p:spTree>
    <p:extLst>
      <p:ext uri="{BB962C8B-B14F-4D97-AF65-F5344CB8AC3E}">
        <p14:creationId xmlns:p14="http://schemas.microsoft.com/office/powerpoint/2010/main" val="317655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112520"/>
            <a:ext cx="8612902"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plan</a:t>
            </a:r>
            <a:r>
              <a:rPr lang="it-IT" sz="3200" b="1" dirty="0">
                <a:solidFill>
                  <a:srgbClr val="990000"/>
                </a:solidFill>
              </a:rPr>
              <a:t> </a:t>
            </a:r>
            <a:r>
              <a:rPr lang="it-IT" sz="3200" b="1" dirty="0" err="1">
                <a:solidFill>
                  <a:srgbClr val="990000"/>
                </a:solidFill>
              </a:rPr>
              <a:t>FAQs</a:t>
            </a:r>
            <a:endParaRPr lang="it-IT" sz="3200" b="1" dirty="0">
              <a:solidFill>
                <a:srgbClr val="990000"/>
              </a:solidFill>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CasellaDiTesto 6"/>
          <p:cNvSpPr txBox="1"/>
          <p:nvPr/>
        </p:nvSpPr>
        <p:spPr>
          <a:xfrm>
            <a:off x="457200" y="1742079"/>
            <a:ext cx="8421251" cy="461665"/>
          </a:xfrm>
          <a:prstGeom prst="rect">
            <a:avLst/>
          </a:prstGeom>
          <a:noFill/>
        </p:spPr>
        <p:txBody>
          <a:bodyPr wrap="square" rtlCol="0">
            <a:spAutoFit/>
          </a:bodyPr>
          <a:lstStyle/>
          <a:p>
            <a:r>
              <a:rPr lang="it-IT" sz="2400" dirty="0" err="1">
                <a:solidFill>
                  <a:srgbClr val="990000"/>
                </a:solidFill>
                <a:sym typeface="Wingdings" panose="05000000000000000000" pitchFamily="2" charset="2"/>
              </a:rPr>
              <a:t>Foreign</a:t>
            </a:r>
            <a:r>
              <a:rPr lang="it-IT" sz="2400" dirty="0">
                <a:solidFill>
                  <a:srgbClr val="990000"/>
                </a:solidFill>
                <a:sym typeface="Wingdings" panose="05000000000000000000" pitchFamily="2" charset="2"/>
              </a:rPr>
              <a:t> </a:t>
            </a:r>
            <a:r>
              <a:rPr lang="it-IT" sz="2400" dirty="0" err="1">
                <a:solidFill>
                  <a:srgbClr val="990000"/>
                </a:solidFill>
                <a:sym typeface="Wingdings" panose="05000000000000000000" pitchFamily="2" charset="2"/>
              </a:rPr>
              <a:t>language</a:t>
            </a:r>
            <a:r>
              <a:rPr lang="it-IT" sz="2400" dirty="0">
                <a:solidFill>
                  <a:srgbClr val="990000"/>
                </a:solidFill>
                <a:sym typeface="Wingdings" panose="05000000000000000000" pitchFamily="2" charset="2"/>
              </a:rPr>
              <a:t>(s): </a:t>
            </a:r>
          </a:p>
        </p:txBody>
      </p:sp>
      <p:pic>
        <p:nvPicPr>
          <p:cNvPr id="5" name="Immagine 4"/>
          <p:cNvPicPr>
            <a:picLocks noChangeAspect="1"/>
          </p:cNvPicPr>
          <p:nvPr/>
        </p:nvPicPr>
        <p:blipFill>
          <a:blip r:embed="rId3"/>
          <a:stretch>
            <a:fillRect/>
          </a:stretch>
        </p:blipFill>
        <p:spPr>
          <a:xfrm>
            <a:off x="395115" y="2203743"/>
            <a:ext cx="8444085" cy="4517731"/>
          </a:xfrm>
          <a:prstGeom prst="rect">
            <a:avLst/>
          </a:prstGeom>
        </p:spPr>
      </p:pic>
    </p:spTree>
    <p:extLst>
      <p:ext uri="{BB962C8B-B14F-4D97-AF65-F5344CB8AC3E}">
        <p14:creationId xmlns:p14="http://schemas.microsoft.com/office/powerpoint/2010/main" val="213607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112520"/>
            <a:ext cx="8612902"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plan</a:t>
            </a:r>
            <a:r>
              <a:rPr lang="it-IT" sz="3200" b="1" dirty="0">
                <a:solidFill>
                  <a:srgbClr val="990000"/>
                </a:solidFill>
              </a:rPr>
              <a:t> </a:t>
            </a:r>
            <a:r>
              <a:rPr lang="it-IT" sz="3200" b="1" dirty="0" err="1">
                <a:solidFill>
                  <a:srgbClr val="990000"/>
                </a:solidFill>
              </a:rPr>
              <a:t>FAQs</a:t>
            </a:r>
            <a:endParaRPr lang="it-IT" sz="3200" b="1" dirty="0">
              <a:solidFill>
                <a:srgbClr val="990000"/>
              </a:solidFill>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CasellaDiTesto 6"/>
          <p:cNvSpPr txBox="1"/>
          <p:nvPr/>
        </p:nvSpPr>
        <p:spPr>
          <a:xfrm>
            <a:off x="444230" y="1752600"/>
            <a:ext cx="8421251" cy="4755148"/>
          </a:xfrm>
          <a:prstGeom prst="rect">
            <a:avLst/>
          </a:prstGeom>
          <a:noFill/>
        </p:spPr>
        <p:txBody>
          <a:bodyPr wrap="square" rtlCol="0">
            <a:spAutoFit/>
          </a:bodyPr>
          <a:lstStyle/>
          <a:p>
            <a:pPr>
              <a:spcBef>
                <a:spcPts val="600"/>
              </a:spcBef>
            </a:pPr>
            <a:r>
              <a:rPr lang="en-GB" sz="2400" dirty="0">
                <a:solidFill>
                  <a:srgbClr val="990000"/>
                </a:solidFill>
                <a:sym typeface="Wingdings" panose="05000000000000000000" pitchFamily="2" charset="2"/>
              </a:rPr>
              <a:t>18 optional credits</a:t>
            </a:r>
          </a:p>
          <a:p>
            <a:pPr marL="342900" indent="-342900">
              <a:buFont typeface="Arial" panose="020B0604020202020204" pitchFamily="34" charset="0"/>
              <a:buChar char="•"/>
            </a:pPr>
            <a:r>
              <a:rPr lang="en-GB" sz="2400" dirty="0">
                <a:sym typeface="Wingdings" panose="05000000000000000000" pitchFamily="2" charset="2"/>
              </a:rPr>
              <a:t>from the DSTS exams non selected as mandatory</a:t>
            </a:r>
          </a:p>
          <a:p>
            <a:pPr marL="342900" indent="-342900">
              <a:buFont typeface="Arial" panose="020B0604020202020204" pitchFamily="34" charset="0"/>
              <a:buChar char="•"/>
            </a:pPr>
            <a:r>
              <a:rPr lang="en-GB" sz="2400" dirty="0">
                <a:sym typeface="Wingdings" panose="05000000000000000000" pitchFamily="2" charset="2"/>
              </a:rPr>
              <a:t>from the </a:t>
            </a:r>
            <a:r>
              <a:rPr lang="en-GB" sz="2400" dirty="0" err="1">
                <a:sym typeface="Wingdings" panose="05000000000000000000" pitchFamily="2" charset="2"/>
              </a:rPr>
              <a:t>UniFI</a:t>
            </a:r>
            <a:r>
              <a:rPr lang="en-GB" sz="2400" dirty="0">
                <a:sym typeface="Wingdings" panose="05000000000000000000" pitchFamily="2" charset="2"/>
              </a:rPr>
              <a:t> Master Program offer. These course have to be consistent with the DSTS program.</a:t>
            </a:r>
          </a:p>
          <a:p>
            <a:pPr>
              <a:spcBef>
                <a:spcPts val="600"/>
              </a:spcBef>
            </a:pPr>
            <a:r>
              <a:rPr lang="en-GB" sz="2400" dirty="0">
                <a:solidFill>
                  <a:srgbClr val="990000"/>
                </a:solidFill>
                <a:sym typeface="Wingdings" panose="05000000000000000000" pitchFamily="2" charset="2"/>
              </a:rPr>
              <a:t>Stage</a:t>
            </a:r>
          </a:p>
          <a:p>
            <a:pPr marL="342900" indent="-342900">
              <a:buFont typeface="Arial" panose="020B0604020202020204" pitchFamily="34" charset="0"/>
              <a:buChar char="•"/>
            </a:pPr>
            <a:r>
              <a:rPr lang="en-GB" sz="2400" dirty="0">
                <a:sym typeface="Wingdings" panose="05000000000000000000" pitchFamily="2" charset="2"/>
              </a:rPr>
              <a:t>A max of 6 credits as stage can be included </a:t>
            </a:r>
          </a:p>
          <a:p>
            <a:pPr>
              <a:spcBef>
                <a:spcPts val="600"/>
              </a:spcBef>
            </a:pPr>
            <a:r>
              <a:rPr lang="en-GB" sz="2400" dirty="0">
                <a:solidFill>
                  <a:srgbClr val="990000"/>
                </a:solidFill>
                <a:sym typeface="Wingdings" panose="05000000000000000000" pitchFamily="2" charset="2"/>
              </a:rPr>
              <a:t>Credits without mark</a:t>
            </a:r>
          </a:p>
          <a:p>
            <a:pPr marL="342900" indent="-342900">
              <a:buFont typeface="Arial" panose="020B0604020202020204" pitchFamily="34" charset="0"/>
              <a:buChar char="•"/>
            </a:pPr>
            <a:r>
              <a:rPr lang="en-GB" sz="2400" dirty="0">
                <a:sym typeface="Wingdings" panose="05000000000000000000" pitchFamily="2" charset="2"/>
              </a:rPr>
              <a:t>Some courses (generally 3 </a:t>
            </a:r>
            <a:r>
              <a:rPr lang="en-GB" sz="2400" dirty="0" err="1">
                <a:sym typeface="Wingdings" panose="05000000000000000000" pitchFamily="2" charset="2"/>
              </a:rPr>
              <a:t>cfu</a:t>
            </a:r>
            <a:r>
              <a:rPr lang="en-GB" sz="2400" dirty="0">
                <a:sym typeface="Wingdings" panose="05000000000000000000" pitchFamily="2" charset="2"/>
              </a:rPr>
              <a:t> ones) are not evaluated with a numerical mark. A max of 6 credits of such courses may be included in the study plan (included the mandatory ones) </a:t>
            </a:r>
          </a:p>
          <a:p>
            <a:pPr>
              <a:spcBef>
                <a:spcPts val="600"/>
              </a:spcBef>
            </a:pPr>
            <a:r>
              <a:rPr lang="en-GB" sz="2400" dirty="0">
                <a:solidFill>
                  <a:srgbClr val="990000"/>
                </a:solidFill>
                <a:sym typeface="Wingdings" panose="05000000000000000000" pitchFamily="2" charset="2"/>
              </a:rPr>
              <a:t>Exams in Italian language</a:t>
            </a:r>
          </a:p>
          <a:p>
            <a:pPr marL="342900" indent="-342900">
              <a:buFont typeface="Arial" panose="020B0604020202020204" pitchFamily="34" charset="0"/>
              <a:buChar char="•"/>
            </a:pPr>
            <a:r>
              <a:rPr lang="en-GB" sz="2400" dirty="0">
                <a:sym typeface="Wingdings" panose="05000000000000000000" pitchFamily="2" charset="2"/>
              </a:rPr>
              <a:t>Yes, they are allowed in the 18 free credits.</a:t>
            </a:r>
          </a:p>
        </p:txBody>
      </p:sp>
    </p:spTree>
    <p:extLst>
      <p:ext uri="{BB962C8B-B14F-4D97-AF65-F5344CB8AC3E}">
        <p14:creationId xmlns:p14="http://schemas.microsoft.com/office/powerpoint/2010/main" val="207451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65549" y="1229132"/>
            <a:ext cx="8612902"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plan</a:t>
            </a:r>
            <a:r>
              <a:rPr lang="it-IT" sz="3200" b="1" dirty="0">
                <a:solidFill>
                  <a:srgbClr val="990000"/>
                </a:solidFill>
              </a:rPr>
              <a:t> </a:t>
            </a:r>
            <a:r>
              <a:rPr lang="it-IT" sz="3200" b="1" dirty="0" err="1">
                <a:solidFill>
                  <a:srgbClr val="990000"/>
                </a:solidFill>
              </a:rPr>
              <a:t>FAQs</a:t>
            </a:r>
            <a:endParaRPr lang="it-IT" sz="3200" b="1" dirty="0">
              <a:solidFill>
                <a:srgbClr val="990000"/>
              </a:solidFill>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CasellaDiTesto 6"/>
          <p:cNvSpPr txBox="1"/>
          <p:nvPr/>
        </p:nvSpPr>
        <p:spPr>
          <a:xfrm>
            <a:off x="533400" y="2209800"/>
            <a:ext cx="7620000" cy="276998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it-IT" sz="2400" dirty="0">
                <a:solidFill>
                  <a:schemeClr val="tx1">
                    <a:lumMod val="95000"/>
                    <a:lumOff val="5000"/>
                  </a:schemeClr>
                </a:solidFill>
                <a:sym typeface="Wingdings" panose="05000000000000000000" pitchFamily="2" charset="2"/>
              </a:rPr>
              <a:t>For </a:t>
            </a:r>
            <a:r>
              <a:rPr lang="it-IT" sz="2400" dirty="0" err="1">
                <a:solidFill>
                  <a:schemeClr val="tx1">
                    <a:lumMod val="95000"/>
                    <a:lumOff val="5000"/>
                  </a:schemeClr>
                </a:solidFill>
                <a:sym typeface="Wingdings" panose="05000000000000000000" pitchFamily="2" charset="2"/>
              </a:rPr>
              <a:t>other</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questions</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please</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check</a:t>
            </a:r>
            <a:r>
              <a:rPr lang="it-IT" sz="2400" dirty="0">
                <a:solidFill>
                  <a:schemeClr val="tx1">
                    <a:lumMod val="95000"/>
                    <a:lumOff val="5000"/>
                  </a:schemeClr>
                </a:solidFill>
                <a:sym typeface="Wingdings" panose="05000000000000000000" pitchFamily="2" charset="2"/>
              </a:rPr>
              <a:t> the </a:t>
            </a:r>
            <a:r>
              <a:rPr lang="it-IT" sz="2400" dirty="0" err="1">
                <a:solidFill>
                  <a:schemeClr val="tx1">
                    <a:lumMod val="95000"/>
                    <a:lumOff val="5000"/>
                  </a:schemeClr>
                </a:solidFill>
                <a:sym typeface="Wingdings" panose="05000000000000000000" pitchFamily="2" charset="2"/>
              </a:rPr>
              <a:t>Instructions</a:t>
            </a:r>
            <a:r>
              <a:rPr lang="it-IT" sz="2400" dirty="0">
                <a:solidFill>
                  <a:schemeClr val="tx1">
                    <a:lumMod val="95000"/>
                    <a:lumOff val="5000"/>
                  </a:schemeClr>
                </a:solidFill>
                <a:sym typeface="Wingdings" panose="05000000000000000000" pitchFamily="2" charset="2"/>
              </a:rPr>
              <a:t> and </a:t>
            </a:r>
            <a:r>
              <a:rPr lang="it-IT" sz="2400" dirty="0" err="1">
                <a:solidFill>
                  <a:schemeClr val="tx1">
                    <a:lumMod val="95000"/>
                    <a:lumOff val="5000"/>
                  </a:schemeClr>
                </a:solidFill>
                <a:sym typeface="Wingdings" panose="05000000000000000000" pitchFamily="2" charset="2"/>
              </a:rPr>
              <a:t>FAQs</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documents</a:t>
            </a:r>
            <a:r>
              <a:rPr lang="it-IT" sz="2400" dirty="0">
                <a:solidFill>
                  <a:schemeClr val="tx1">
                    <a:lumMod val="95000"/>
                    <a:lumOff val="5000"/>
                  </a:schemeClr>
                </a:solidFill>
                <a:sym typeface="Wingdings" panose="05000000000000000000" pitchFamily="2" charset="2"/>
              </a:rPr>
              <a:t> on the website, </a:t>
            </a:r>
          </a:p>
          <a:p>
            <a:pPr marL="342900" indent="-342900">
              <a:spcBef>
                <a:spcPts val="1200"/>
              </a:spcBef>
              <a:buFont typeface="Arial" panose="020B0604020202020204" pitchFamily="34" charset="0"/>
              <a:buChar char="•"/>
            </a:pPr>
            <a:r>
              <a:rPr lang="it-IT" sz="2400" dirty="0">
                <a:solidFill>
                  <a:schemeClr val="tx1">
                    <a:lumMod val="95000"/>
                    <a:lumOff val="5000"/>
                  </a:schemeClr>
                </a:solidFill>
                <a:sym typeface="Wingdings" panose="05000000000000000000" pitchFamily="2" charset="2"/>
              </a:rPr>
              <a:t>and </a:t>
            </a:r>
            <a:r>
              <a:rPr lang="it-IT" sz="2400" dirty="0" err="1">
                <a:solidFill>
                  <a:schemeClr val="tx1">
                    <a:lumMod val="95000"/>
                    <a:lumOff val="5000"/>
                  </a:schemeClr>
                </a:solidFill>
                <a:sym typeface="Wingdings" panose="05000000000000000000" pitchFamily="2" charset="2"/>
              </a:rPr>
              <a:t>if</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you</a:t>
            </a:r>
            <a:r>
              <a:rPr lang="it-IT" sz="2400" dirty="0">
                <a:solidFill>
                  <a:schemeClr val="tx1">
                    <a:lumMod val="95000"/>
                    <a:lumOff val="5000"/>
                  </a:schemeClr>
                </a:solidFill>
                <a:sym typeface="Wingdings" panose="05000000000000000000" pitchFamily="2" charset="2"/>
              </a:rPr>
              <a:t> do </a:t>
            </a:r>
            <a:r>
              <a:rPr lang="it-IT" sz="2400" dirty="0" err="1">
                <a:solidFill>
                  <a:schemeClr val="tx1">
                    <a:lumMod val="95000"/>
                    <a:lumOff val="5000"/>
                  </a:schemeClr>
                </a:solidFill>
                <a:sym typeface="Wingdings" panose="05000000000000000000" pitchFamily="2" charset="2"/>
              </a:rPr>
              <a:t>not</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find</a:t>
            </a:r>
            <a:r>
              <a:rPr lang="it-IT" sz="2400" dirty="0">
                <a:solidFill>
                  <a:schemeClr val="tx1">
                    <a:lumMod val="95000"/>
                    <a:lumOff val="5000"/>
                  </a:schemeClr>
                </a:solidFill>
                <a:sym typeface="Wingdings" panose="05000000000000000000" pitchFamily="2" charset="2"/>
              </a:rPr>
              <a:t> the </a:t>
            </a:r>
            <a:r>
              <a:rPr lang="it-IT" sz="2400" dirty="0" err="1">
                <a:solidFill>
                  <a:schemeClr val="tx1">
                    <a:lumMod val="95000"/>
                    <a:lumOff val="5000"/>
                  </a:schemeClr>
                </a:solidFill>
                <a:sym typeface="Wingdings" panose="05000000000000000000" pitchFamily="2" charset="2"/>
              </a:rPr>
              <a:t>answer</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please</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contact</a:t>
            </a:r>
            <a:r>
              <a:rPr lang="it-IT" sz="2400" dirty="0">
                <a:solidFill>
                  <a:schemeClr val="tx1">
                    <a:lumMod val="95000"/>
                    <a:lumOff val="5000"/>
                  </a:schemeClr>
                </a:solidFill>
                <a:sym typeface="Wingdings" panose="05000000000000000000" pitchFamily="2" charset="2"/>
              </a:rPr>
              <a:t> the </a:t>
            </a:r>
            <a:r>
              <a:rPr lang="it-IT" sz="2400" dirty="0" err="1">
                <a:solidFill>
                  <a:schemeClr val="tx1">
                    <a:lumMod val="95000"/>
                    <a:lumOff val="5000"/>
                  </a:schemeClr>
                </a:solidFill>
                <a:sym typeface="Wingdings" panose="05000000000000000000" pitchFamily="2" charset="2"/>
              </a:rPr>
              <a:t>study</a:t>
            </a:r>
            <a:r>
              <a:rPr lang="it-IT" sz="2400" dirty="0">
                <a:solidFill>
                  <a:schemeClr val="tx1">
                    <a:lumMod val="95000"/>
                    <a:lumOff val="5000"/>
                  </a:schemeClr>
                </a:solidFill>
                <a:sym typeface="Wingdings" panose="05000000000000000000" pitchFamily="2" charset="2"/>
              </a:rPr>
              <a:t> </a:t>
            </a:r>
            <a:r>
              <a:rPr lang="it-IT" sz="2400" dirty="0" err="1">
                <a:solidFill>
                  <a:schemeClr val="tx1">
                    <a:lumMod val="95000"/>
                    <a:lumOff val="5000"/>
                  </a:schemeClr>
                </a:solidFill>
                <a:sym typeface="Wingdings" panose="05000000000000000000" pitchFamily="2" charset="2"/>
              </a:rPr>
              <a:t>plan</a:t>
            </a:r>
            <a:r>
              <a:rPr lang="it-IT" sz="2400" dirty="0">
                <a:solidFill>
                  <a:schemeClr val="tx1">
                    <a:lumMod val="95000"/>
                    <a:lumOff val="5000"/>
                  </a:schemeClr>
                </a:solidFill>
                <a:sym typeface="Wingdings" panose="05000000000000000000" pitchFamily="2" charset="2"/>
              </a:rPr>
              <a:t> tutors: </a:t>
            </a:r>
          </a:p>
          <a:p>
            <a:pPr marL="800100" lvl="1" indent="-342900">
              <a:spcBef>
                <a:spcPts val="1200"/>
              </a:spcBef>
              <a:buFont typeface="Arial" panose="020B0604020202020204" pitchFamily="34" charset="0"/>
              <a:buChar char="•"/>
            </a:pPr>
            <a:r>
              <a:rPr lang="it-IT" sz="2400" dirty="0">
                <a:solidFill>
                  <a:srgbClr val="990000"/>
                </a:solidFill>
                <a:sym typeface="Wingdings" panose="05000000000000000000" pitchFamily="2" charset="2"/>
              </a:rPr>
              <a:t>Prof. GRASSINI: </a:t>
            </a:r>
            <a:r>
              <a:rPr lang="it-IT" sz="2400" dirty="0">
                <a:solidFill>
                  <a:srgbClr val="990000"/>
                </a:solidFill>
                <a:sym typeface="Wingdings" panose="05000000000000000000" pitchFamily="2" charset="2"/>
                <a:hlinkClick r:id="rId3"/>
              </a:rPr>
              <a:t>laura.grassini@unifi.it</a:t>
            </a:r>
            <a:endParaRPr lang="it-IT" sz="2400" dirty="0">
              <a:solidFill>
                <a:srgbClr val="990000"/>
              </a:solidFill>
              <a:sym typeface="Wingdings" panose="05000000000000000000" pitchFamily="2" charset="2"/>
            </a:endParaRPr>
          </a:p>
          <a:p>
            <a:pPr marL="800100" lvl="1" indent="-342900">
              <a:spcBef>
                <a:spcPts val="1200"/>
              </a:spcBef>
              <a:buFont typeface="Arial" panose="020B0604020202020204" pitchFamily="34" charset="0"/>
              <a:buChar char="•"/>
            </a:pPr>
            <a:r>
              <a:rPr lang="it-IT" sz="2400" dirty="0">
                <a:solidFill>
                  <a:srgbClr val="990000"/>
                </a:solidFill>
                <a:sym typeface="Wingdings" panose="05000000000000000000" pitchFamily="2" charset="2"/>
              </a:rPr>
              <a:t>Prof. PIRANI : </a:t>
            </a:r>
            <a:r>
              <a:rPr lang="it-IT" sz="2400" dirty="0">
                <a:solidFill>
                  <a:srgbClr val="990000"/>
                </a:solidFill>
                <a:sym typeface="Wingdings" panose="05000000000000000000" pitchFamily="2" charset="2"/>
                <a:hlinkClick r:id="rId4"/>
              </a:rPr>
              <a:t>elena.pirani@unifi.it</a:t>
            </a:r>
            <a:r>
              <a:rPr lang="it-IT" sz="2400" dirty="0">
                <a:solidFill>
                  <a:srgbClr val="990000"/>
                </a:solidFill>
                <a:sym typeface="Wingdings" panose="05000000000000000000" pitchFamily="2" charset="2"/>
              </a:rPr>
              <a:t> </a:t>
            </a:r>
            <a:endParaRPr lang="it-IT" sz="2400" dirty="0">
              <a:solidFill>
                <a:srgbClr val="990000"/>
              </a:solidFill>
            </a:endParaRPr>
          </a:p>
        </p:txBody>
      </p:sp>
    </p:spTree>
    <p:extLst>
      <p:ext uri="{BB962C8B-B14F-4D97-AF65-F5344CB8AC3E}">
        <p14:creationId xmlns:p14="http://schemas.microsoft.com/office/powerpoint/2010/main" val="192207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7" name="CasellaDiTesto 6"/>
          <p:cNvSpPr txBox="1"/>
          <p:nvPr/>
        </p:nvSpPr>
        <p:spPr>
          <a:xfrm>
            <a:off x="1219200" y="3124200"/>
            <a:ext cx="6629400" cy="523220"/>
          </a:xfrm>
          <a:prstGeom prst="rect">
            <a:avLst/>
          </a:prstGeom>
          <a:noFill/>
        </p:spPr>
        <p:txBody>
          <a:bodyPr wrap="square" rtlCol="0">
            <a:spAutoFit/>
          </a:bodyPr>
          <a:lstStyle/>
          <a:p>
            <a:pPr algn="ctr"/>
            <a:r>
              <a:rPr lang="it-IT" sz="2800" b="1" dirty="0" err="1"/>
              <a:t>Study</a:t>
            </a:r>
            <a:r>
              <a:rPr lang="it-IT" sz="2800" b="1" dirty="0"/>
              <a:t> </a:t>
            </a:r>
            <a:r>
              <a:rPr lang="it-IT" sz="2800" b="1" dirty="0" err="1"/>
              <a:t>abroad</a:t>
            </a:r>
            <a:endParaRPr lang="it-IT" sz="2800" b="1" dirty="0"/>
          </a:p>
        </p:txBody>
      </p:sp>
    </p:spTree>
    <p:extLst>
      <p:ext uri="{BB962C8B-B14F-4D97-AF65-F5344CB8AC3E}">
        <p14:creationId xmlns:p14="http://schemas.microsoft.com/office/powerpoint/2010/main" val="105739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4" name="Rettangolo 3"/>
          <p:cNvSpPr/>
          <p:nvPr/>
        </p:nvSpPr>
        <p:spPr>
          <a:xfrm>
            <a:off x="671052" y="2032575"/>
            <a:ext cx="8229600" cy="4431983"/>
          </a:xfrm>
          <a:prstGeom prst="rect">
            <a:avLst/>
          </a:prstGeom>
        </p:spPr>
        <p:txBody>
          <a:bodyPr wrap="square">
            <a:spAutoFit/>
          </a:bodyPr>
          <a:lstStyle/>
          <a:p>
            <a:r>
              <a:rPr lang="it-IT" sz="2400" dirty="0" err="1">
                <a:solidFill>
                  <a:srgbClr val="222222"/>
                </a:solidFill>
                <a:latin typeface="Arial" panose="020B0604020202020204" pitchFamily="34" charset="0"/>
              </a:rPr>
              <a:t>There</a:t>
            </a:r>
            <a:r>
              <a:rPr lang="it-IT" sz="2400" dirty="0">
                <a:solidFill>
                  <a:srgbClr val="222222"/>
                </a:solidFill>
                <a:latin typeface="Arial" panose="020B0604020202020204" pitchFamily="34" charset="0"/>
              </a:rPr>
              <a:t> are 3 </a:t>
            </a:r>
            <a:r>
              <a:rPr lang="it-IT" sz="2400" dirty="0" err="1">
                <a:solidFill>
                  <a:srgbClr val="222222"/>
                </a:solidFill>
                <a:latin typeface="Arial" panose="020B0604020202020204" pitchFamily="34" charset="0"/>
              </a:rPr>
              <a:t>possibilities</a:t>
            </a:r>
            <a:r>
              <a:rPr lang="it-IT" sz="2400" dirty="0">
                <a:solidFill>
                  <a:srgbClr val="222222"/>
                </a:solidFill>
                <a:latin typeface="Arial" panose="020B0604020202020204" pitchFamily="34" charset="0"/>
              </a:rPr>
              <a:t>:</a:t>
            </a:r>
          </a:p>
          <a:p>
            <a:pPr marL="342900" indent="-342900">
              <a:buAutoNum type="arabicParenR"/>
            </a:pPr>
            <a:r>
              <a:rPr lang="it-IT" sz="2400" dirty="0">
                <a:solidFill>
                  <a:srgbClr val="222222"/>
                </a:solidFill>
                <a:latin typeface="Arial" panose="020B0604020202020204" pitchFamily="34" charset="0"/>
              </a:rPr>
              <a:t>Erasmus (UE </a:t>
            </a:r>
            <a:r>
              <a:rPr lang="it-IT" sz="2400" dirty="0" err="1">
                <a:solidFill>
                  <a:srgbClr val="222222"/>
                </a:solidFill>
                <a:latin typeface="Arial" panose="020B0604020202020204" pitchFamily="34" charset="0"/>
              </a:rPr>
              <a:t>countries</a:t>
            </a:r>
            <a:r>
              <a:rPr lang="it-IT" sz="2400" dirty="0">
                <a:solidFill>
                  <a:srgbClr val="222222"/>
                </a:solidFill>
                <a:latin typeface="Arial" panose="020B0604020202020204" pitchFamily="34" charset="0"/>
              </a:rPr>
              <a:t>)</a:t>
            </a:r>
          </a:p>
          <a:p>
            <a:pPr marL="342900" indent="-342900">
              <a:buAutoNum type="arabicParenR"/>
            </a:pPr>
            <a:r>
              <a:rPr lang="it-IT" sz="2400" dirty="0">
                <a:solidFill>
                  <a:srgbClr val="222222"/>
                </a:solidFill>
                <a:latin typeface="Arial" panose="020B0604020202020204" pitchFamily="34" charset="0"/>
              </a:rPr>
              <a:t>Extra UE</a:t>
            </a:r>
          </a:p>
          <a:p>
            <a:pPr marL="342900" indent="-342900">
              <a:buAutoNum type="arabicParenR"/>
            </a:pPr>
            <a:r>
              <a:rPr lang="it-IT" sz="2400" dirty="0">
                <a:solidFill>
                  <a:srgbClr val="222222"/>
                </a:solidFill>
                <a:latin typeface="Arial" panose="020B0604020202020204" pitchFamily="34" charset="0"/>
              </a:rPr>
              <a:t>Erasmus </a:t>
            </a:r>
            <a:r>
              <a:rPr lang="it-IT" sz="2400" dirty="0" err="1">
                <a:solidFill>
                  <a:srgbClr val="222222"/>
                </a:solidFill>
                <a:latin typeface="Arial" panose="020B0604020202020204" pitchFamily="34" charset="0"/>
              </a:rPr>
              <a:t>traineeship</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after</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graduation</a:t>
            </a:r>
            <a:r>
              <a:rPr lang="it-IT" sz="2400" dirty="0">
                <a:solidFill>
                  <a:srgbClr val="222222"/>
                </a:solidFill>
                <a:latin typeface="Arial" panose="020B0604020202020204" pitchFamily="34" charset="0"/>
              </a:rPr>
              <a:t>)</a:t>
            </a:r>
          </a:p>
          <a:p>
            <a:endParaRPr lang="it-IT" sz="2400" dirty="0">
              <a:solidFill>
                <a:srgbClr val="222222"/>
              </a:solidFill>
              <a:latin typeface="Arial" panose="020B0604020202020204" pitchFamily="34" charset="0"/>
            </a:endParaRPr>
          </a:p>
          <a:p>
            <a:r>
              <a:rPr lang="it-IT" sz="2400" dirty="0" err="1">
                <a:solidFill>
                  <a:srgbClr val="222222"/>
                </a:solidFill>
                <a:latin typeface="Arial" panose="020B0604020202020204" pitchFamily="34" charset="0"/>
              </a:rPr>
              <a:t>Usually</a:t>
            </a:r>
            <a:r>
              <a:rPr lang="it-IT" sz="2400" dirty="0">
                <a:solidFill>
                  <a:srgbClr val="222222"/>
                </a:solidFill>
                <a:latin typeface="Arial" panose="020B0604020202020204" pitchFamily="34" charset="0"/>
              </a:rPr>
              <a:t> the </a:t>
            </a:r>
            <a:r>
              <a:rPr lang="it-IT" sz="2400" dirty="0" err="1">
                <a:solidFill>
                  <a:srgbClr val="222222"/>
                </a:solidFill>
                <a:latin typeface="Arial" panose="020B0604020202020204" pitchFamily="34" charset="0"/>
              </a:rPr>
              <a:t>application</a:t>
            </a:r>
            <a:r>
              <a:rPr lang="it-IT" sz="2400" dirty="0">
                <a:solidFill>
                  <a:srgbClr val="222222"/>
                </a:solidFill>
                <a:latin typeface="Arial" panose="020B0604020202020204" pitchFamily="34" charset="0"/>
              </a:rPr>
              <a:t> must be </a:t>
            </a:r>
            <a:r>
              <a:rPr lang="it-IT" sz="2400" dirty="0" err="1">
                <a:solidFill>
                  <a:srgbClr val="222222"/>
                </a:solidFill>
                <a:latin typeface="Arial" panose="020B0604020202020204" pitchFamily="34" charset="0"/>
              </a:rPr>
              <a:t>presented</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at</a:t>
            </a:r>
            <a:r>
              <a:rPr lang="it-IT" sz="2400" dirty="0">
                <a:solidFill>
                  <a:srgbClr val="222222"/>
                </a:solidFill>
                <a:latin typeface="Arial" panose="020B0604020202020204" pitchFamily="34" charset="0"/>
              </a:rPr>
              <a:t> the </a:t>
            </a:r>
            <a:r>
              <a:rPr lang="it-IT" sz="2400" dirty="0" err="1">
                <a:solidFill>
                  <a:srgbClr val="222222"/>
                </a:solidFill>
                <a:latin typeface="Arial" panose="020B0604020202020204" pitchFamily="34" charset="0"/>
              </a:rPr>
              <a:t>beginning</a:t>
            </a:r>
            <a:r>
              <a:rPr lang="it-IT" sz="2400" dirty="0">
                <a:solidFill>
                  <a:srgbClr val="222222"/>
                </a:solidFill>
                <a:latin typeface="Arial" panose="020B0604020202020204" pitchFamily="34" charset="0"/>
              </a:rPr>
              <a:t> of the </a:t>
            </a:r>
            <a:r>
              <a:rPr lang="it-IT" sz="2400" dirty="0" err="1">
                <a:solidFill>
                  <a:srgbClr val="222222"/>
                </a:solidFill>
                <a:latin typeface="Arial" panose="020B0604020202020204" pitchFamily="34" charset="0"/>
              </a:rPr>
              <a:t>year</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January</a:t>
            </a:r>
            <a:r>
              <a:rPr lang="it-IT" sz="2400" dirty="0">
                <a:solidFill>
                  <a:srgbClr val="222222"/>
                </a:solidFill>
                <a:latin typeface="Arial" panose="020B0604020202020204" pitchFamily="34" charset="0"/>
              </a:rPr>
              <a:t>-March), and </a:t>
            </a:r>
            <a:r>
              <a:rPr lang="it-IT" sz="2400" dirty="0" err="1">
                <a:solidFill>
                  <a:srgbClr val="222222"/>
                </a:solidFill>
                <a:latin typeface="Arial" panose="020B0604020202020204" pitchFamily="34" charset="0"/>
              </a:rPr>
              <a:t>it</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is</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recommended</a:t>
            </a:r>
            <a:r>
              <a:rPr lang="it-IT" sz="2400" dirty="0">
                <a:solidFill>
                  <a:srgbClr val="222222"/>
                </a:solidFill>
                <a:latin typeface="Arial" panose="020B0604020202020204" pitchFamily="34" charset="0"/>
              </a:rPr>
              <a:t> to </a:t>
            </a:r>
            <a:r>
              <a:rPr lang="it-IT" sz="2400" dirty="0" err="1">
                <a:solidFill>
                  <a:srgbClr val="222222"/>
                </a:solidFill>
                <a:latin typeface="Arial" panose="020B0604020202020204" pitchFamily="34" charset="0"/>
              </a:rPr>
              <a:t>apply</a:t>
            </a:r>
            <a:r>
              <a:rPr lang="it-IT" sz="2400" dirty="0">
                <a:solidFill>
                  <a:srgbClr val="222222"/>
                </a:solidFill>
                <a:latin typeface="Arial" panose="020B0604020202020204" pitchFamily="34" charset="0"/>
              </a:rPr>
              <a:t> in the first </a:t>
            </a:r>
            <a:r>
              <a:rPr lang="it-IT" sz="2400" dirty="0" err="1">
                <a:solidFill>
                  <a:srgbClr val="222222"/>
                </a:solidFill>
                <a:latin typeface="Arial" panose="020B0604020202020204" pitchFamily="34" charset="0"/>
              </a:rPr>
              <a:t>year</a:t>
            </a:r>
            <a:r>
              <a:rPr lang="it-IT" sz="2400" dirty="0">
                <a:solidFill>
                  <a:srgbClr val="222222"/>
                </a:solidFill>
                <a:latin typeface="Arial" panose="020B0604020202020204" pitchFamily="34" charset="0"/>
              </a:rPr>
              <a:t>.</a:t>
            </a:r>
          </a:p>
          <a:p>
            <a:endParaRPr lang="it-IT" sz="2400" dirty="0">
              <a:solidFill>
                <a:srgbClr val="222222"/>
              </a:solidFill>
              <a:latin typeface="Arial" panose="020B0604020202020204" pitchFamily="34" charset="0"/>
            </a:endParaRPr>
          </a:p>
          <a:p>
            <a:r>
              <a:rPr lang="it-IT" sz="2400" dirty="0">
                <a:solidFill>
                  <a:srgbClr val="222222"/>
                </a:solidFill>
                <a:latin typeface="Arial" panose="020B0604020202020204" pitchFamily="34" charset="0"/>
              </a:rPr>
              <a:t>The </a:t>
            </a:r>
            <a:r>
              <a:rPr lang="it-IT" sz="2400" dirty="0" err="1">
                <a:solidFill>
                  <a:srgbClr val="222222"/>
                </a:solidFill>
                <a:latin typeface="Arial" panose="020B0604020202020204" pitchFamily="34" charset="0"/>
              </a:rPr>
              <a:t>period</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abroad</a:t>
            </a:r>
            <a:r>
              <a:rPr lang="it-IT" sz="2400" dirty="0">
                <a:solidFill>
                  <a:srgbClr val="222222"/>
                </a:solidFill>
                <a:latin typeface="Arial" panose="020B0604020202020204" pitchFamily="34" charset="0"/>
              </a:rPr>
              <a:t>: </a:t>
            </a:r>
            <a:r>
              <a:rPr lang="it-IT" sz="2400" b="1" dirty="0" err="1">
                <a:solidFill>
                  <a:srgbClr val="222222"/>
                </a:solidFill>
                <a:latin typeface="Arial" panose="020B0604020202020204" pitchFamily="34" charset="0"/>
              </a:rPr>
              <a:t>one</a:t>
            </a:r>
            <a:r>
              <a:rPr lang="it-IT" sz="2400" dirty="0">
                <a:solidFill>
                  <a:srgbClr val="222222"/>
                </a:solidFill>
                <a:latin typeface="Arial" panose="020B0604020202020204" pitchFamily="34" charset="0"/>
              </a:rPr>
              <a:t> </a:t>
            </a:r>
            <a:r>
              <a:rPr lang="it-IT" sz="2400" dirty="0" err="1">
                <a:solidFill>
                  <a:srgbClr val="222222"/>
                </a:solidFill>
                <a:latin typeface="Arial" panose="020B0604020202020204" pitchFamily="34" charset="0"/>
              </a:rPr>
              <a:t>semester</a:t>
            </a:r>
            <a:r>
              <a:rPr lang="it-IT" sz="2400" dirty="0">
                <a:solidFill>
                  <a:srgbClr val="222222"/>
                </a:solidFill>
                <a:latin typeface="Arial" panose="020B0604020202020204" pitchFamily="34" charset="0"/>
              </a:rPr>
              <a:t> </a:t>
            </a:r>
          </a:p>
          <a:p>
            <a:endParaRPr lang="it-IT" sz="2400" b="0" i="0" dirty="0">
              <a:solidFill>
                <a:srgbClr val="222222"/>
              </a:solidFill>
              <a:effectLst/>
              <a:latin typeface="Arial" panose="020B0604020202020204" pitchFamily="34" charset="0"/>
            </a:endParaRPr>
          </a:p>
          <a:p>
            <a:r>
              <a:rPr lang="it-IT" dirty="0">
                <a:solidFill>
                  <a:srgbClr val="222222"/>
                </a:solidFill>
                <a:latin typeface="Arial" panose="020B0604020202020204" pitchFamily="34" charset="0"/>
                <a:hlinkClick r:id="rId3"/>
              </a:rPr>
              <a:t>https://www.economia.unifi.it/vp-273-programma-erasmus-2021-27.html</a:t>
            </a:r>
            <a:r>
              <a:rPr lang="it-IT" dirty="0">
                <a:solidFill>
                  <a:srgbClr val="222222"/>
                </a:solidFill>
                <a:latin typeface="Arial" panose="020B0604020202020204" pitchFamily="34" charset="0"/>
              </a:rPr>
              <a:t> </a:t>
            </a:r>
            <a:endParaRPr lang="it-IT" b="0" i="0" dirty="0">
              <a:solidFill>
                <a:srgbClr val="222222"/>
              </a:solidFill>
              <a:effectLst/>
              <a:latin typeface="Arial" panose="020B0604020202020204" pitchFamily="34" charset="0"/>
            </a:endParaRPr>
          </a:p>
        </p:txBody>
      </p:sp>
      <p:sp>
        <p:nvSpPr>
          <p:cNvPr id="2" name="CasellaDiTesto 1"/>
          <p:cNvSpPr txBox="1"/>
          <p:nvPr/>
        </p:nvSpPr>
        <p:spPr>
          <a:xfrm>
            <a:off x="685800" y="1447800"/>
            <a:ext cx="5638800" cy="584775"/>
          </a:xfrm>
          <a:prstGeom prst="rect">
            <a:avLst/>
          </a:prstGeom>
          <a:noFill/>
        </p:spPr>
        <p:txBody>
          <a:bodyPr wrap="square" rtlCol="0">
            <a:spAutoFit/>
          </a:bodyPr>
          <a:lstStyle/>
          <a:p>
            <a:r>
              <a:rPr lang="it-IT" sz="3200" b="1" dirty="0" err="1">
                <a:solidFill>
                  <a:srgbClr val="990000"/>
                </a:solidFill>
              </a:rPr>
              <a:t>Study</a:t>
            </a:r>
            <a:r>
              <a:rPr lang="it-IT" sz="3200" b="1" dirty="0">
                <a:solidFill>
                  <a:srgbClr val="990000"/>
                </a:solidFill>
              </a:rPr>
              <a:t> </a:t>
            </a:r>
            <a:r>
              <a:rPr lang="it-IT" sz="3200" b="1" dirty="0" err="1">
                <a:solidFill>
                  <a:srgbClr val="990000"/>
                </a:solidFill>
              </a:rPr>
              <a:t>abroad</a:t>
            </a:r>
            <a:endParaRPr lang="it-IT" sz="3200" b="1" dirty="0">
              <a:solidFill>
                <a:srgbClr val="990000"/>
              </a:solidFill>
            </a:endParaRPr>
          </a:p>
        </p:txBody>
      </p:sp>
    </p:spTree>
    <p:extLst>
      <p:ext uri="{BB962C8B-B14F-4D97-AF65-F5344CB8AC3E}">
        <p14:creationId xmlns:p14="http://schemas.microsoft.com/office/powerpoint/2010/main" val="187239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80" cy="125742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52400" y="1809997"/>
            <a:ext cx="3505200" cy="3608680"/>
          </a:xfrm>
          <a:prstGeom prst="rect">
            <a:avLst/>
          </a:prstGeom>
        </p:spPr>
        <p:txBody>
          <a:bodyPr vert="horz" wrap="square" lIns="0" tIns="0" rIns="0" bIns="0" rtlCol="0">
            <a:spAutoFit/>
          </a:bodyPr>
          <a:lstStyle/>
          <a:p>
            <a:pPr marL="12700" marR="779145">
              <a:lnSpc>
                <a:spcPct val="100000"/>
              </a:lnSpc>
            </a:pPr>
            <a:r>
              <a:rPr sz="1800" spc="-5" dirty="0">
                <a:latin typeface="Calibri"/>
                <a:cs typeface="Calibri"/>
              </a:rPr>
              <a:t>Th</a:t>
            </a:r>
            <a:r>
              <a:rPr sz="1800" dirty="0">
                <a:latin typeface="Calibri"/>
                <a:cs typeface="Calibri"/>
              </a:rPr>
              <a:t>e</a:t>
            </a:r>
            <a:r>
              <a:rPr sz="1800" spc="10" dirty="0">
                <a:latin typeface="Calibri"/>
                <a:cs typeface="Calibri"/>
              </a:rPr>
              <a:t> </a:t>
            </a:r>
            <a:r>
              <a:rPr sz="1800" b="1" spc="-10" dirty="0">
                <a:latin typeface="Calibri"/>
                <a:cs typeface="Calibri"/>
              </a:rPr>
              <a:t>Sc</a:t>
            </a:r>
            <a:r>
              <a:rPr sz="1800" b="1" spc="-5" dirty="0">
                <a:latin typeface="Calibri"/>
                <a:cs typeface="Calibri"/>
              </a:rPr>
              <a:t>h</a:t>
            </a:r>
            <a:r>
              <a:rPr sz="1800" b="1" spc="-10" dirty="0">
                <a:latin typeface="Calibri"/>
                <a:cs typeface="Calibri"/>
              </a:rPr>
              <a:t>o</a:t>
            </a:r>
            <a:r>
              <a:rPr sz="1800" b="1" spc="-5" dirty="0">
                <a:latin typeface="Calibri"/>
                <a:cs typeface="Calibri"/>
              </a:rPr>
              <a:t>ol</a:t>
            </a:r>
            <a:r>
              <a:rPr lang="it-IT" sz="1800" b="1" spc="-5" dirty="0">
                <a:latin typeface="Calibri"/>
                <a:cs typeface="Calibri"/>
              </a:rPr>
              <a:t> of </a:t>
            </a:r>
            <a:r>
              <a:rPr lang="it-IT" sz="1800" b="1" spc="-5" dirty="0" err="1">
                <a:latin typeface="Calibri"/>
                <a:cs typeface="Calibri"/>
              </a:rPr>
              <a:t>Economics</a:t>
            </a:r>
            <a:r>
              <a:rPr lang="it-IT" sz="1800" b="1" spc="-5" dirty="0">
                <a:latin typeface="Calibri"/>
                <a:cs typeface="Calibri"/>
              </a:rPr>
              <a:t> and Management</a:t>
            </a:r>
            <a:r>
              <a:rPr sz="1800" b="1" spc="-30" dirty="0">
                <a:latin typeface="Calibri"/>
                <a:cs typeface="Calibri"/>
              </a:rPr>
              <a:t> </a:t>
            </a:r>
            <a:r>
              <a:rPr sz="1800" spc="-5" dirty="0">
                <a:latin typeface="Calibri"/>
                <a:cs typeface="Calibri"/>
              </a:rPr>
              <a:t>i</a:t>
            </a:r>
            <a:r>
              <a:rPr sz="1800" dirty="0">
                <a:latin typeface="Calibri"/>
                <a:cs typeface="Calibri"/>
              </a:rPr>
              <a:t>s</a:t>
            </a:r>
            <a:r>
              <a:rPr sz="1800" spc="5" dirty="0">
                <a:latin typeface="Calibri"/>
                <a:cs typeface="Calibri"/>
              </a:rPr>
              <a:t> </a:t>
            </a:r>
            <a:r>
              <a:rPr sz="1800" spc="-25" dirty="0">
                <a:latin typeface="Calibri"/>
                <a:cs typeface="Calibri"/>
              </a:rPr>
              <a:t>at</a:t>
            </a:r>
            <a:r>
              <a:rPr sz="1800" spc="-20" dirty="0">
                <a:latin typeface="Calibri"/>
                <a:cs typeface="Calibri"/>
              </a:rPr>
              <a:t> </a:t>
            </a:r>
            <a:r>
              <a:rPr b="1" spc="-5" dirty="0">
                <a:solidFill>
                  <a:srgbClr val="990000"/>
                </a:solidFill>
                <a:latin typeface="Calibri"/>
                <a:cs typeface="Calibri"/>
              </a:rPr>
              <a:t>Polo di </a:t>
            </a:r>
            <a:r>
              <a:rPr b="1" spc="-5" dirty="0" err="1">
                <a:solidFill>
                  <a:srgbClr val="990000"/>
                </a:solidFill>
                <a:latin typeface="Calibri"/>
                <a:cs typeface="Calibri"/>
              </a:rPr>
              <a:t>Novoli</a:t>
            </a:r>
            <a:r>
              <a:rPr lang="it-IT" sz="1800" b="1" spc="-5" dirty="0">
                <a:solidFill>
                  <a:srgbClr val="990000"/>
                </a:solidFill>
                <a:latin typeface="Calibri"/>
                <a:cs typeface="Calibri"/>
              </a:rPr>
              <a:t> (Social </a:t>
            </a:r>
            <a:r>
              <a:rPr lang="it-IT" sz="1800" b="1" spc="-5" dirty="0" err="1">
                <a:solidFill>
                  <a:srgbClr val="990000"/>
                </a:solidFill>
                <a:latin typeface="Calibri"/>
                <a:cs typeface="Calibri"/>
              </a:rPr>
              <a:t>sciences</a:t>
            </a:r>
            <a:r>
              <a:rPr lang="it-IT" sz="1800" b="1" spc="-5" dirty="0">
                <a:solidFill>
                  <a:srgbClr val="990000"/>
                </a:solidFill>
                <a:latin typeface="Calibri"/>
                <a:cs typeface="Calibri"/>
              </a:rPr>
              <a:t>)</a:t>
            </a:r>
            <a:endParaRPr sz="1800" b="1" dirty="0">
              <a:solidFill>
                <a:srgbClr val="990000"/>
              </a:solidFill>
              <a:latin typeface="Calibri"/>
              <a:cs typeface="Calibri"/>
            </a:endParaRPr>
          </a:p>
          <a:p>
            <a:pPr marL="12700">
              <a:lnSpc>
                <a:spcPct val="100000"/>
              </a:lnSpc>
            </a:pPr>
            <a:r>
              <a:rPr sz="1800" spc="-5" dirty="0">
                <a:latin typeface="Calibri"/>
                <a:cs typeface="Calibri"/>
              </a:rPr>
              <a:t>V</a:t>
            </a:r>
            <a:r>
              <a:rPr sz="1800" spc="-10" dirty="0">
                <a:latin typeface="Calibri"/>
                <a:cs typeface="Calibri"/>
              </a:rPr>
              <a:t>i</a:t>
            </a:r>
            <a:r>
              <a:rPr sz="1800" dirty="0">
                <a:latin typeface="Calibri"/>
                <a:cs typeface="Calibri"/>
              </a:rPr>
              <a:t>a</a:t>
            </a:r>
            <a:r>
              <a:rPr sz="1800" spc="15" dirty="0">
                <a:latin typeface="Calibri"/>
                <a:cs typeface="Calibri"/>
              </a:rPr>
              <a:t> </a:t>
            </a:r>
            <a:r>
              <a:rPr sz="1800" spc="-5" dirty="0">
                <a:latin typeface="Calibri"/>
                <a:cs typeface="Calibri"/>
              </a:rPr>
              <a:t>dell</a:t>
            </a:r>
            <a:r>
              <a:rPr sz="1800" dirty="0">
                <a:latin typeface="Calibri"/>
                <a:cs typeface="Calibri"/>
              </a:rPr>
              <a:t>e</a:t>
            </a:r>
            <a:r>
              <a:rPr sz="1800" spc="10" dirty="0">
                <a:latin typeface="Calibri"/>
                <a:cs typeface="Calibri"/>
              </a:rPr>
              <a:t> </a:t>
            </a:r>
            <a:r>
              <a:rPr sz="1800" spc="-45" dirty="0" err="1">
                <a:latin typeface="Calibri"/>
                <a:cs typeface="Calibri"/>
              </a:rPr>
              <a:t>P</a:t>
            </a:r>
            <a:r>
              <a:rPr sz="1800" dirty="0" err="1">
                <a:latin typeface="Calibri"/>
                <a:cs typeface="Calibri"/>
              </a:rPr>
              <a:t>and</a:t>
            </a:r>
            <a:r>
              <a:rPr sz="1800" spc="-10" dirty="0" err="1">
                <a:latin typeface="Calibri"/>
                <a:cs typeface="Calibri"/>
              </a:rPr>
              <a:t>e</a:t>
            </a:r>
            <a:r>
              <a:rPr sz="1800" spc="-30" dirty="0" err="1">
                <a:latin typeface="Calibri"/>
                <a:cs typeface="Calibri"/>
              </a:rPr>
              <a:t>tt</a:t>
            </a:r>
            <a:r>
              <a:rPr sz="1800" dirty="0" err="1">
                <a:latin typeface="Calibri"/>
                <a:cs typeface="Calibri"/>
              </a:rPr>
              <a:t>e</a:t>
            </a:r>
            <a:r>
              <a:rPr sz="1800" spc="10" dirty="0">
                <a:latin typeface="Calibri"/>
                <a:cs typeface="Calibri"/>
              </a:rPr>
              <a:t> </a:t>
            </a:r>
            <a:r>
              <a:rPr sz="1800" dirty="0">
                <a:latin typeface="Calibri"/>
                <a:cs typeface="Calibri"/>
              </a:rPr>
              <a:t>32,</a:t>
            </a:r>
            <a:r>
              <a:rPr lang="it-IT" sz="1800" dirty="0">
                <a:latin typeface="Calibri"/>
                <a:cs typeface="Calibri"/>
              </a:rPr>
              <a:t> </a:t>
            </a:r>
            <a:r>
              <a:rPr sz="1800" spc="-5" dirty="0">
                <a:latin typeface="Calibri"/>
                <a:cs typeface="Calibri"/>
              </a:rPr>
              <a:t>Fi</a:t>
            </a:r>
            <a:r>
              <a:rPr sz="1800" spc="-30" dirty="0">
                <a:latin typeface="Calibri"/>
                <a:cs typeface="Calibri"/>
              </a:rPr>
              <a:t>r</a:t>
            </a:r>
            <a:r>
              <a:rPr sz="1800" spc="-10" dirty="0">
                <a:latin typeface="Calibri"/>
                <a:cs typeface="Calibri"/>
              </a:rPr>
              <a:t>en</a:t>
            </a:r>
            <a:r>
              <a:rPr sz="1800" spc="-40" dirty="0">
                <a:latin typeface="Calibri"/>
                <a:cs typeface="Calibri"/>
              </a:rPr>
              <a:t>z</a:t>
            </a:r>
            <a:r>
              <a:rPr sz="1800" spc="-10" dirty="0">
                <a:latin typeface="Calibri"/>
                <a:cs typeface="Calibri"/>
              </a:rPr>
              <a:t>e</a:t>
            </a:r>
            <a:endParaRPr sz="1800" dirty="0">
              <a:latin typeface="Calibri"/>
              <a:cs typeface="Calibri"/>
            </a:endParaRPr>
          </a:p>
          <a:p>
            <a:pPr marL="12700">
              <a:lnSpc>
                <a:spcPct val="100000"/>
              </a:lnSpc>
            </a:pPr>
            <a:r>
              <a:rPr lang="it-IT" sz="1800" b="1" spc="-10" dirty="0">
                <a:solidFill>
                  <a:srgbClr val="990000"/>
                </a:solidFill>
                <a:latin typeface="Calibri"/>
                <a:cs typeface="Calibri"/>
              </a:rPr>
              <a:t>Office: </a:t>
            </a:r>
            <a:r>
              <a:rPr sz="1800" b="1" spc="-15" dirty="0">
                <a:solidFill>
                  <a:srgbClr val="990000"/>
                </a:solidFill>
                <a:latin typeface="Calibri"/>
                <a:cs typeface="Calibri"/>
              </a:rPr>
              <a:t>D1</a:t>
            </a:r>
            <a:r>
              <a:rPr sz="1800" b="1" spc="-5" dirty="0">
                <a:solidFill>
                  <a:srgbClr val="990000"/>
                </a:solidFill>
                <a:latin typeface="Calibri"/>
                <a:cs typeface="Calibri"/>
              </a:rPr>
              <a:t>,</a:t>
            </a:r>
            <a:r>
              <a:rPr sz="1800" b="1" spc="15" dirty="0">
                <a:solidFill>
                  <a:srgbClr val="990000"/>
                </a:solidFill>
                <a:latin typeface="Calibri"/>
                <a:cs typeface="Calibri"/>
              </a:rPr>
              <a:t> </a:t>
            </a:r>
            <a:r>
              <a:rPr sz="1800" b="1" spc="-10" dirty="0">
                <a:solidFill>
                  <a:srgbClr val="990000"/>
                </a:solidFill>
                <a:latin typeface="Calibri"/>
                <a:cs typeface="Calibri"/>
              </a:rPr>
              <a:t>1</a:t>
            </a:r>
            <a:r>
              <a:rPr sz="1800" b="1" spc="-30" dirty="0">
                <a:solidFill>
                  <a:srgbClr val="990000"/>
                </a:solidFill>
                <a:latin typeface="Calibri"/>
                <a:cs typeface="Calibri"/>
              </a:rPr>
              <a:t>s</a:t>
            </a:r>
            <a:r>
              <a:rPr sz="1800" b="1" spc="-10" dirty="0">
                <a:solidFill>
                  <a:srgbClr val="990000"/>
                </a:solidFill>
                <a:latin typeface="Calibri"/>
                <a:cs typeface="Calibri"/>
              </a:rPr>
              <a:t>t</a:t>
            </a:r>
            <a:r>
              <a:rPr sz="1800" b="1" dirty="0">
                <a:solidFill>
                  <a:srgbClr val="990000"/>
                </a:solidFill>
                <a:latin typeface="Calibri"/>
                <a:cs typeface="Calibri"/>
              </a:rPr>
              <a:t> </a:t>
            </a:r>
            <a:r>
              <a:rPr sz="1800" b="1" spc="-5" dirty="0">
                <a:solidFill>
                  <a:srgbClr val="990000"/>
                </a:solidFill>
                <a:latin typeface="Calibri"/>
                <a:cs typeface="Calibri"/>
              </a:rPr>
              <a:t>floor</a:t>
            </a:r>
            <a:endParaRPr sz="1800" dirty="0">
              <a:latin typeface="Calibri"/>
              <a:cs typeface="Calibri"/>
            </a:endParaRPr>
          </a:p>
          <a:p>
            <a:pPr>
              <a:lnSpc>
                <a:spcPct val="100000"/>
              </a:lnSpc>
              <a:spcBef>
                <a:spcPts val="32"/>
              </a:spcBef>
            </a:pPr>
            <a:endParaRPr sz="1850" dirty="0">
              <a:latin typeface="Times New Roman"/>
              <a:cs typeface="Times New Roman"/>
            </a:endParaRPr>
          </a:p>
          <a:p>
            <a:pPr marL="12700">
              <a:lnSpc>
                <a:spcPct val="100000"/>
              </a:lnSpc>
            </a:pPr>
            <a:r>
              <a:rPr sz="1800" b="1" spc="-5" dirty="0">
                <a:latin typeface="Calibri"/>
                <a:cs typeface="Calibri"/>
              </a:rPr>
              <a:t>C</a:t>
            </a:r>
            <a:r>
              <a:rPr sz="1800" b="1" spc="-10" dirty="0">
                <a:latin typeface="Calibri"/>
                <a:cs typeface="Calibri"/>
              </a:rPr>
              <a:t>LASS</a:t>
            </a:r>
            <a:r>
              <a:rPr sz="1800" b="1" spc="-30" dirty="0">
                <a:latin typeface="Calibri"/>
                <a:cs typeface="Calibri"/>
              </a:rPr>
              <a:t>R</a:t>
            </a:r>
            <a:r>
              <a:rPr sz="1800" b="1" spc="-5" dirty="0">
                <a:latin typeface="Calibri"/>
                <a:cs typeface="Calibri"/>
              </a:rPr>
              <a:t>O</a:t>
            </a:r>
            <a:r>
              <a:rPr sz="1800" b="1" spc="-10" dirty="0">
                <a:latin typeface="Calibri"/>
                <a:cs typeface="Calibri"/>
              </a:rPr>
              <a:t>O</a:t>
            </a:r>
            <a:r>
              <a:rPr sz="1800" b="1" spc="-15" dirty="0">
                <a:latin typeface="Calibri"/>
                <a:cs typeface="Calibri"/>
              </a:rPr>
              <a:t>MS</a:t>
            </a:r>
            <a:endParaRPr sz="1800" dirty="0">
              <a:latin typeface="Calibri"/>
              <a:cs typeface="Calibri"/>
            </a:endParaRPr>
          </a:p>
          <a:p>
            <a:pPr marL="12700">
              <a:lnSpc>
                <a:spcPct val="100000"/>
              </a:lnSpc>
            </a:pPr>
            <a:r>
              <a:rPr sz="1800" b="1" spc="-5" dirty="0">
                <a:latin typeface="Calibri"/>
                <a:cs typeface="Calibri"/>
              </a:rPr>
              <a:t>D</a:t>
            </a:r>
            <a:r>
              <a:rPr sz="1800" b="1" dirty="0">
                <a:latin typeface="Calibri"/>
                <a:cs typeface="Calibri"/>
              </a:rPr>
              <a:t>4</a:t>
            </a:r>
            <a:r>
              <a:rPr sz="1800" b="1" spc="-5" dirty="0">
                <a:latin typeface="Calibri"/>
                <a:cs typeface="Calibri"/>
              </a:rPr>
              <a:t>,</a:t>
            </a:r>
            <a:r>
              <a:rPr sz="1800" b="1" spc="15" dirty="0">
                <a:latin typeface="Calibri"/>
                <a:cs typeface="Calibri"/>
              </a:rPr>
              <a:t> </a:t>
            </a:r>
            <a:r>
              <a:rPr sz="1800" b="1" spc="-15" dirty="0">
                <a:latin typeface="Calibri"/>
                <a:cs typeface="Calibri"/>
              </a:rPr>
              <a:t>D5</a:t>
            </a:r>
            <a:r>
              <a:rPr sz="1800" b="1" spc="-5" dirty="0">
                <a:latin typeface="Calibri"/>
                <a:cs typeface="Calibri"/>
              </a:rPr>
              <a:t>,</a:t>
            </a:r>
            <a:r>
              <a:rPr sz="1800" b="1" dirty="0">
                <a:latin typeface="Calibri"/>
                <a:cs typeface="Calibri"/>
              </a:rPr>
              <a:t> </a:t>
            </a:r>
            <a:r>
              <a:rPr sz="1800" b="1" spc="-15" dirty="0">
                <a:latin typeface="Calibri"/>
                <a:cs typeface="Calibri"/>
              </a:rPr>
              <a:t>D6</a:t>
            </a:r>
            <a:r>
              <a:rPr sz="1800" b="1" spc="-5" dirty="0">
                <a:latin typeface="Calibri"/>
                <a:cs typeface="Calibri"/>
              </a:rPr>
              <a:t>,</a:t>
            </a:r>
            <a:r>
              <a:rPr sz="1800" b="1" spc="15" dirty="0">
                <a:latin typeface="Calibri"/>
                <a:cs typeface="Calibri"/>
              </a:rPr>
              <a:t> </a:t>
            </a:r>
            <a:r>
              <a:rPr sz="1800" b="1" spc="-15" dirty="0">
                <a:latin typeface="Calibri"/>
                <a:cs typeface="Calibri"/>
              </a:rPr>
              <a:t>D15</a:t>
            </a:r>
            <a:endParaRPr lang="it-IT" sz="1800" b="1" spc="-15" dirty="0">
              <a:latin typeface="Calibri"/>
              <a:cs typeface="Calibri"/>
            </a:endParaRPr>
          </a:p>
          <a:p>
            <a:pPr marL="12700">
              <a:lnSpc>
                <a:spcPct val="100000"/>
              </a:lnSpc>
            </a:pPr>
            <a:endParaRPr lang="it-IT" spc="-15" dirty="0">
              <a:latin typeface="Calibri"/>
              <a:cs typeface="Calibri"/>
            </a:endParaRPr>
          </a:p>
          <a:p>
            <a:pPr marL="12700">
              <a:lnSpc>
                <a:spcPct val="100000"/>
              </a:lnSpc>
            </a:pPr>
            <a:r>
              <a:rPr lang="it-IT" b="1" spc="-10" dirty="0" err="1">
                <a:solidFill>
                  <a:srgbClr val="990000"/>
                </a:solidFill>
                <a:latin typeface="Calibri"/>
                <a:cs typeface="Calibri"/>
              </a:rPr>
              <a:t>Foreign</a:t>
            </a:r>
            <a:r>
              <a:rPr lang="it-IT" b="1" spc="-10" dirty="0">
                <a:solidFill>
                  <a:srgbClr val="990000"/>
                </a:solidFill>
                <a:latin typeface="Calibri"/>
                <a:cs typeface="Calibri"/>
              </a:rPr>
              <a:t> </a:t>
            </a:r>
            <a:r>
              <a:rPr lang="it-IT" b="1" spc="-10" dirty="0" err="1">
                <a:solidFill>
                  <a:srgbClr val="990000"/>
                </a:solidFill>
                <a:latin typeface="Calibri"/>
                <a:cs typeface="Calibri"/>
              </a:rPr>
              <a:t>students</a:t>
            </a:r>
            <a:r>
              <a:rPr lang="it-IT" b="1" spc="-10" dirty="0">
                <a:solidFill>
                  <a:srgbClr val="990000"/>
                </a:solidFill>
                <a:latin typeface="Calibri"/>
                <a:cs typeface="Calibri"/>
              </a:rPr>
              <a:t> office, International relations, </a:t>
            </a:r>
            <a:r>
              <a:rPr lang="it-IT" b="1" spc="-10" dirty="0" err="1">
                <a:solidFill>
                  <a:srgbClr val="990000"/>
                </a:solidFill>
                <a:latin typeface="Calibri"/>
                <a:cs typeface="Calibri"/>
              </a:rPr>
              <a:t>Labs</a:t>
            </a:r>
            <a:r>
              <a:rPr lang="it-IT" b="1" spc="-10" dirty="0">
                <a:solidFill>
                  <a:srgbClr val="990000"/>
                </a:solidFill>
                <a:latin typeface="Calibri"/>
                <a:cs typeface="Calibri"/>
              </a:rPr>
              <a:t>: D15</a:t>
            </a:r>
          </a:p>
          <a:p>
            <a:pPr marL="12700">
              <a:lnSpc>
                <a:spcPct val="100000"/>
              </a:lnSpc>
            </a:pPr>
            <a:endParaRPr lang="it-IT" b="1" spc="-15" dirty="0">
              <a:latin typeface="Calibri"/>
              <a:cs typeface="Calibri"/>
            </a:endParaRPr>
          </a:p>
          <a:p>
            <a:pPr marL="12700">
              <a:lnSpc>
                <a:spcPct val="100000"/>
              </a:lnSpc>
            </a:pPr>
            <a:r>
              <a:rPr lang="it-IT" sz="1800" b="1" spc="-15" dirty="0">
                <a:latin typeface="Calibri"/>
                <a:cs typeface="Calibri"/>
              </a:rPr>
              <a:t>STUDY ROOMS</a:t>
            </a:r>
            <a:r>
              <a:rPr lang="it-IT" sz="1800" spc="-15" dirty="0">
                <a:latin typeface="Calibri"/>
                <a:cs typeface="Calibri"/>
              </a:rPr>
              <a:t>  </a:t>
            </a:r>
            <a:r>
              <a:rPr lang="it-IT" sz="1800" b="1" spc="-15" dirty="0">
                <a:latin typeface="Calibri"/>
                <a:cs typeface="Calibri"/>
              </a:rPr>
              <a:t>D14</a:t>
            </a:r>
          </a:p>
        </p:txBody>
      </p:sp>
      <p:pic>
        <p:nvPicPr>
          <p:cNvPr id="10" name="Immagine 9"/>
          <p:cNvPicPr>
            <a:picLocks noChangeAspect="1"/>
          </p:cNvPicPr>
          <p:nvPr/>
        </p:nvPicPr>
        <p:blipFill>
          <a:blip r:embed="rId4"/>
          <a:stretch>
            <a:fillRect/>
          </a:stretch>
        </p:blipFill>
        <p:spPr>
          <a:xfrm>
            <a:off x="3724275" y="1534286"/>
            <a:ext cx="5343525" cy="4991100"/>
          </a:xfrm>
          <a:prstGeom prst="rect">
            <a:avLst/>
          </a:prstGeom>
        </p:spPr>
      </p:pic>
      <p:sp>
        <p:nvSpPr>
          <p:cNvPr id="11" name="CasellaDiTesto 10"/>
          <p:cNvSpPr txBox="1"/>
          <p:nvPr/>
        </p:nvSpPr>
        <p:spPr>
          <a:xfrm>
            <a:off x="5029200" y="5302641"/>
            <a:ext cx="762000" cy="400110"/>
          </a:xfrm>
          <a:prstGeom prst="rect">
            <a:avLst/>
          </a:prstGeom>
          <a:noFill/>
        </p:spPr>
        <p:txBody>
          <a:bodyPr wrap="square" rtlCol="0">
            <a:spAutoFit/>
          </a:bodyPr>
          <a:lstStyle/>
          <a:p>
            <a:r>
              <a:rPr lang="it-IT" sz="2000" b="1" dirty="0">
                <a:solidFill>
                  <a:srgbClr val="FF0000"/>
                </a:solidFill>
              </a:rPr>
              <a:t>D14</a:t>
            </a:r>
          </a:p>
        </p:txBody>
      </p:sp>
      <p:sp>
        <p:nvSpPr>
          <p:cNvPr id="12" name="CasellaDiTesto 11"/>
          <p:cNvSpPr txBox="1"/>
          <p:nvPr/>
        </p:nvSpPr>
        <p:spPr>
          <a:xfrm>
            <a:off x="7477125" y="4837432"/>
            <a:ext cx="1438275" cy="707886"/>
          </a:xfrm>
          <a:prstGeom prst="rect">
            <a:avLst/>
          </a:prstGeom>
          <a:noFill/>
        </p:spPr>
        <p:txBody>
          <a:bodyPr wrap="square" rtlCol="0">
            <a:spAutoFit/>
          </a:bodyPr>
          <a:lstStyle/>
          <a:p>
            <a:r>
              <a:rPr lang="it-IT" sz="2000" b="1" dirty="0">
                <a:solidFill>
                  <a:srgbClr val="FF0000"/>
                </a:solidFill>
              </a:rPr>
              <a:t>Students </a:t>
            </a:r>
            <a:r>
              <a:rPr lang="it-IT" sz="2000" b="1" dirty="0" err="1">
                <a:solidFill>
                  <a:srgbClr val="FF0000"/>
                </a:solidFill>
              </a:rPr>
              <a:t>adm</a:t>
            </a:r>
            <a:r>
              <a:rPr lang="it-IT" sz="2000" b="1" dirty="0">
                <a:solidFill>
                  <a:srgbClr val="FF0000"/>
                </a:solidFill>
              </a:rPr>
              <a:t> office</a:t>
            </a:r>
          </a:p>
        </p:txBody>
      </p:sp>
      <p:sp>
        <p:nvSpPr>
          <p:cNvPr id="13" name="CasellaDiTesto 12"/>
          <p:cNvSpPr txBox="1"/>
          <p:nvPr/>
        </p:nvSpPr>
        <p:spPr>
          <a:xfrm>
            <a:off x="3724275" y="1534286"/>
            <a:ext cx="3276600" cy="584775"/>
          </a:xfrm>
          <a:prstGeom prst="rect">
            <a:avLst/>
          </a:prstGeom>
          <a:solidFill>
            <a:schemeClr val="bg1"/>
          </a:solidFill>
        </p:spPr>
        <p:txBody>
          <a:bodyPr wrap="square" rtlCol="0">
            <a:spAutoFit/>
          </a:bodyPr>
          <a:lstStyle/>
          <a:p>
            <a:r>
              <a:rPr lang="it-IT" sz="3200" b="1" dirty="0">
                <a:solidFill>
                  <a:srgbClr val="990000"/>
                </a:solidFill>
              </a:rPr>
              <a:t>POLO DI NOVOLI</a:t>
            </a:r>
          </a:p>
        </p:txBody>
      </p:sp>
      <p:sp>
        <p:nvSpPr>
          <p:cNvPr id="14" name="Segnaposto numero diapositiva 13"/>
          <p:cNvSpPr>
            <a:spLocks noGrp="1"/>
          </p:cNvSpPr>
          <p:nvPr>
            <p:ph type="sldNum" sz="quarter" idx="7"/>
          </p:nvPr>
        </p:nvSpPr>
        <p:spPr/>
        <p:txBody>
          <a:bodyPr/>
          <a:lstStyle/>
          <a:p>
            <a:fld id="{B6F15528-21DE-4FAA-801E-634DDDAF4B2B}" type="slidenum">
              <a:rPr lang="it-IT" smtClean="0"/>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7" name="CasellaDiTesto 6"/>
          <p:cNvSpPr txBox="1"/>
          <p:nvPr/>
        </p:nvSpPr>
        <p:spPr>
          <a:xfrm>
            <a:off x="1219200" y="3124200"/>
            <a:ext cx="6629400" cy="523220"/>
          </a:xfrm>
          <a:prstGeom prst="rect">
            <a:avLst/>
          </a:prstGeom>
          <a:noFill/>
        </p:spPr>
        <p:txBody>
          <a:bodyPr wrap="square" rtlCol="0">
            <a:spAutoFit/>
          </a:bodyPr>
          <a:lstStyle/>
          <a:p>
            <a:pPr algn="ctr"/>
            <a:r>
              <a:rPr lang="it-IT" sz="2800" b="1" dirty="0" err="1"/>
              <a:t>Miscellaneous</a:t>
            </a:r>
            <a:endParaRPr lang="it-IT" sz="2800" b="1" dirty="0"/>
          </a:p>
        </p:txBody>
      </p:sp>
    </p:spTree>
    <p:extLst>
      <p:ext uri="{BB962C8B-B14F-4D97-AF65-F5344CB8AC3E}">
        <p14:creationId xmlns:p14="http://schemas.microsoft.com/office/powerpoint/2010/main" val="159422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577340"/>
            <a:ext cx="8534400" cy="4062651"/>
          </a:xfrm>
        </p:spPr>
        <p:txBody>
          <a:bodyPr/>
          <a:lstStyle/>
          <a:p>
            <a:r>
              <a:rPr lang="it-IT" sz="4000" b="1" dirty="0" err="1"/>
              <a:t>Student</a:t>
            </a:r>
            <a:r>
              <a:rPr lang="it-IT" sz="4000" b="1" dirty="0"/>
              <a:t> ID, PW and badge</a:t>
            </a:r>
          </a:p>
          <a:p>
            <a:endParaRPr lang="it-IT" sz="2800" dirty="0"/>
          </a:p>
          <a:p>
            <a:r>
              <a:rPr lang="it-IT" sz="2800" dirty="0" err="1"/>
              <a:t>After</a:t>
            </a:r>
            <a:r>
              <a:rPr lang="it-IT" sz="2800" dirty="0"/>
              <a:t> the </a:t>
            </a:r>
            <a:r>
              <a:rPr lang="it-IT" sz="2800" dirty="0" err="1"/>
              <a:t>enrolment</a:t>
            </a:r>
            <a:r>
              <a:rPr lang="it-IT" sz="2800" dirty="0"/>
              <a:t>, </a:t>
            </a:r>
            <a:r>
              <a:rPr lang="it-IT" sz="2800" dirty="0" err="1"/>
              <a:t>you</a:t>
            </a:r>
            <a:r>
              <a:rPr lang="it-IT" sz="2800" dirty="0"/>
              <a:t> </a:t>
            </a:r>
            <a:r>
              <a:rPr lang="it-IT" sz="2800" dirty="0" err="1"/>
              <a:t>receive</a:t>
            </a:r>
            <a:r>
              <a:rPr lang="it-IT" sz="2800" dirty="0"/>
              <a:t>:</a:t>
            </a:r>
          </a:p>
          <a:p>
            <a:pPr marL="285750" indent="-285750">
              <a:buFontTx/>
              <a:buChar char="-"/>
            </a:pPr>
            <a:r>
              <a:rPr lang="it-IT" sz="2800" dirty="0"/>
              <a:t>a </a:t>
            </a:r>
            <a:r>
              <a:rPr lang="it-IT" sz="2800" dirty="0" err="1"/>
              <a:t>student</a:t>
            </a:r>
            <a:r>
              <a:rPr lang="it-IT" sz="2800" dirty="0"/>
              <a:t> </a:t>
            </a:r>
            <a:r>
              <a:rPr lang="it-IT" sz="2800" dirty="0" err="1"/>
              <a:t>number</a:t>
            </a:r>
            <a:r>
              <a:rPr lang="it-IT" sz="2800" dirty="0"/>
              <a:t> (ID) and a password for </a:t>
            </a:r>
            <a:r>
              <a:rPr lang="it-IT" sz="2800" dirty="0" err="1"/>
              <a:t>accessing</a:t>
            </a:r>
            <a:r>
              <a:rPr lang="it-IT" sz="2800" dirty="0"/>
              <a:t> the web </a:t>
            </a:r>
            <a:r>
              <a:rPr lang="it-IT" sz="2800" dirty="0" err="1"/>
              <a:t>services</a:t>
            </a:r>
            <a:r>
              <a:rPr lang="it-IT" sz="2800" dirty="0"/>
              <a:t> of UNIFI;</a:t>
            </a:r>
          </a:p>
          <a:p>
            <a:pPr marL="285750" indent="-285750">
              <a:buFontTx/>
              <a:buChar char="-"/>
            </a:pPr>
            <a:r>
              <a:rPr lang="it-IT" sz="2800" dirty="0"/>
              <a:t>a badge for </a:t>
            </a:r>
            <a:r>
              <a:rPr lang="it-IT" sz="2800" dirty="0" err="1"/>
              <a:t>accessing</a:t>
            </a:r>
            <a:r>
              <a:rPr lang="it-IT" sz="2800" dirty="0"/>
              <a:t> the </a:t>
            </a:r>
            <a:r>
              <a:rPr lang="it-IT" sz="2800" dirty="0" err="1"/>
              <a:t>services</a:t>
            </a:r>
            <a:r>
              <a:rPr lang="it-IT" sz="2800" dirty="0"/>
              <a:t>  </a:t>
            </a:r>
            <a:r>
              <a:rPr lang="it-IT" sz="2800" dirty="0" err="1"/>
              <a:t>reserved</a:t>
            </a:r>
            <a:r>
              <a:rPr lang="it-IT" sz="2800" dirty="0"/>
              <a:t> to UNIFI </a:t>
            </a:r>
            <a:r>
              <a:rPr lang="it-IT" sz="2800" dirty="0" err="1"/>
              <a:t>students</a:t>
            </a:r>
            <a:r>
              <a:rPr lang="it-IT" sz="2800" dirty="0"/>
              <a:t> (</a:t>
            </a:r>
            <a:r>
              <a:rPr lang="it-IT" sz="2800" dirty="0" err="1"/>
              <a:t>libraries</a:t>
            </a:r>
            <a:r>
              <a:rPr lang="it-IT" sz="2800" dirty="0"/>
              <a:t>, </a:t>
            </a:r>
            <a:r>
              <a:rPr lang="it-IT" sz="2800" dirty="0" err="1"/>
              <a:t>canteen</a:t>
            </a:r>
            <a:r>
              <a:rPr lang="it-IT" sz="2800" dirty="0"/>
              <a:t>, </a:t>
            </a:r>
            <a:r>
              <a:rPr lang="it-IT" sz="2800" dirty="0" err="1"/>
              <a:t>sports</a:t>
            </a:r>
            <a:r>
              <a:rPr lang="it-IT" sz="2800" dirty="0"/>
              <a:t>, etc.)</a:t>
            </a:r>
          </a:p>
          <a:p>
            <a:endParaRPr lang="it-IT" sz="2800" dirty="0"/>
          </a:p>
          <a:p>
            <a:endParaRPr lang="it-IT" sz="2800" dirty="0"/>
          </a:p>
        </p:txBody>
      </p:sp>
      <p:sp>
        <p:nvSpPr>
          <p:cNvPr id="4" name="object 2"/>
          <p:cNvSpPr/>
          <p:nvPr/>
        </p:nvSpPr>
        <p:spPr>
          <a:xfrm>
            <a:off x="0" y="13418"/>
            <a:ext cx="9143980" cy="1257427"/>
          </a:xfrm>
          <a:prstGeom prst="rect">
            <a:avLst/>
          </a:prstGeom>
          <a:blipFill>
            <a:blip r:embed="rId2" cstate="print"/>
            <a:stretch>
              <a:fillRect/>
            </a:stretch>
          </a:blipFill>
        </p:spPr>
        <p:txBody>
          <a:bodyPr wrap="square" lIns="0" tIns="0" rIns="0" bIns="0" rtlCol="0"/>
          <a:lstStyle/>
          <a:p>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t>21</a:t>
            </a:fld>
            <a:endParaRPr lang="it-IT"/>
          </a:p>
        </p:txBody>
      </p:sp>
    </p:spTree>
    <p:extLst>
      <p:ext uri="{BB962C8B-B14F-4D97-AF65-F5344CB8AC3E}">
        <p14:creationId xmlns:p14="http://schemas.microsoft.com/office/powerpoint/2010/main" val="81696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87331" y="2242032"/>
            <a:ext cx="8229599" cy="830997"/>
          </a:xfrm>
        </p:spPr>
        <p:txBody>
          <a:bodyPr/>
          <a:lstStyle/>
          <a:p>
            <a:r>
              <a:rPr lang="it-IT" dirty="0">
                <a:hlinkClick r:id="rId2"/>
              </a:rPr>
              <a:t>http://www.sba.unifi.it/changelang-eng.html</a:t>
            </a:r>
            <a:endParaRPr lang="it-IT" dirty="0"/>
          </a:p>
          <a:p>
            <a:endParaRPr lang="it-IT" dirty="0"/>
          </a:p>
          <a:p>
            <a:r>
              <a:rPr lang="it-IT" dirty="0">
                <a:hlinkClick r:id="rId3"/>
              </a:rPr>
              <a:t>http://www.sba.unifi.it/CMpro-l-s-19.html</a:t>
            </a:r>
            <a:r>
              <a:rPr lang="it-IT" dirty="0"/>
              <a:t> </a:t>
            </a:r>
          </a:p>
        </p:txBody>
      </p:sp>
      <p:sp>
        <p:nvSpPr>
          <p:cNvPr id="4" name="object 2"/>
          <p:cNvSpPr/>
          <p:nvPr/>
        </p:nvSpPr>
        <p:spPr>
          <a:xfrm>
            <a:off x="0" y="0"/>
            <a:ext cx="9143980" cy="1257427"/>
          </a:xfrm>
          <a:prstGeom prst="rect">
            <a:avLst/>
          </a:prstGeom>
          <a:blipFill>
            <a:blip r:embed="rId4" cstate="print"/>
            <a:stretch>
              <a:fillRect/>
            </a:stretch>
          </a:blipFill>
        </p:spPr>
        <p:txBody>
          <a:bodyPr wrap="square" lIns="0" tIns="0" rIns="0" bIns="0" rtlCol="0"/>
          <a:lstStyle/>
          <a:p>
            <a:endParaRPr/>
          </a:p>
        </p:txBody>
      </p:sp>
      <p:pic>
        <p:nvPicPr>
          <p:cNvPr id="7" name="Immagine 6"/>
          <p:cNvPicPr>
            <a:picLocks noChangeAspect="1"/>
          </p:cNvPicPr>
          <p:nvPr/>
        </p:nvPicPr>
        <p:blipFill>
          <a:blip r:embed="rId5"/>
          <a:stretch>
            <a:fillRect/>
          </a:stretch>
        </p:blipFill>
        <p:spPr>
          <a:xfrm>
            <a:off x="587331" y="3581400"/>
            <a:ext cx="7377112" cy="2895356"/>
          </a:xfrm>
          <a:prstGeom prst="rect">
            <a:avLst/>
          </a:prstGeom>
        </p:spPr>
      </p:pic>
      <p:sp>
        <p:nvSpPr>
          <p:cNvPr id="8" name="Segnaposto numero diapositiva 7"/>
          <p:cNvSpPr>
            <a:spLocks noGrp="1"/>
          </p:cNvSpPr>
          <p:nvPr>
            <p:ph type="sldNum" sz="quarter" idx="7"/>
          </p:nvPr>
        </p:nvSpPr>
        <p:spPr/>
        <p:txBody>
          <a:bodyPr/>
          <a:lstStyle/>
          <a:p>
            <a:fld id="{B6F15528-21DE-4FAA-801E-634DDDAF4B2B}" type="slidenum">
              <a:rPr lang="it-IT" smtClean="0"/>
              <a:t>22</a:t>
            </a:fld>
            <a:endParaRPr lang="it-IT"/>
          </a:p>
        </p:txBody>
      </p:sp>
      <p:sp>
        <p:nvSpPr>
          <p:cNvPr id="9" name="CasellaDiTesto 8"/>
          <p:cNvSpPr txBox="1"/>
          <p:nvPr/>
        </p:nvSpPr>
        <p:spPr>
          <a:xfrm>
            <a:off x="587331" y="1524000"/>
            <a:ext cx="5813469" cy="584775"/>
          </a:xfrm>
          <a:prstGeom prst="rect">
            <a:avLst/>
          </a:prstGeom>
          <a:noFill/>
        </p:spPr>
        <p:txBody>
          <a:bodyPr wrap="square" rtlCol="0">
            <a:spAutoFit/>
          </a:bodyPr>
          <a:lstStyle/>
          <a:p>
            <a:r>
              <a:rPr lang="it-IT" sz="3200" b="1" dirty="0"/>
              <a:t>UNIFI LIBRARIES</a:t>
            </a:r>
          </a:p>
        </p:txBody>
      </p:sp>
    </p:spTree>
    <p:extLst>
      <p:ext uri="{BB962C8B-B14F-4D97-AF65-F5344CB8AC3E}">
        <p14:creationId xmlns:p14="http://schemas.microsoft.com/office/powerpoint/2010/main" val="193588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6" name="Segnaposto testo 2"/>
          <p:cNvSpPr>
            <a:spLocks noGrp="1"/>
          </p:cNvSpPr>
          <p:nvPr>
            <p:ph type="body" idx="1"/>
          </p:nvPr>
        </p:nvSpPr>
        <p:spPr>
          <a:xfrm>
            <a:off x="170121" y="1271604"/>
            <a:ext cx="8534400" cy="633396"/>
          </a:xfrm>
        </p:spPr>
        <p:txBody>
          <a:bodyPr/>
          <a:lstStyle/>
          <a:p>
            <a:r>
              <a:rPr lang="it-IT" sz="4000" b="1" dirty="0"/>
              <a:t>ONLINE SERVICES</a:t>
            </a:r>
          </a:p>
          <a:p>
            <a:endParaRPr lang="it-IT" sz="2800"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t>23</a:t>
            </a:fld>
            <a:endParaRPr lang="it-IT"/>
          </a:p>
        </p:txBody>
      </p:sp>
      <p:pic>
        <p:nvPicPr>
          <p:cNvPr id="5" name="Immagine 4"/>
          <p:cNvPicPr>
            <a:picLocks noChangeAspect="1"/>
          </p:cNvPicPr>
          <p:nvPr/>
        </p:nvPicPr>
        <p:blipFill>
          <a:blip r:embed="rId3"/>
          <a:stretch>
            <a:fillRect/>
          </a:stretch>
        </p:blipFill>
        <p:spPr>
          <a:xfrm>
            <a:off x="19688" y="2133600"/>
            <a:ext cx="9124312" cy="4553570"/>
          </a:xfrm>
          <a:prstGeom prst="rect">
            <a:avLst/>
          </a:prstGeom>
        </p:spPr>
      </p:pic>
      <p:sp>
        <p:nvSpPr>
          <p:cNvPr id="13" name="object 3"/>
          <p:cNvSpPr/>
          <p:nvPr/>
        </p:nvSpPr>
        <p:spPr>
          <a:xfrm>
            <a:off x="5257800" y="3486028"/>
            <a:ext cx="1752600" cy="533400"/>
          </a:xfrm>
          <a:custGeom>
            <a:avLst/>
            <a:gdLst/>
            <a:ahLst/>
            <a:cxnLst/>
            <a:rect l="l" t="t" r="r" b="b"/>
            <a:pathLst>
              <a:path w="1752600" h="533400">
                <a:moveTo>
                  <a:pt x="0" y="533400"/>
                </a:moveTo>
                <a:lnTo>
                  <a:pt x="1752600" y="533400"/>
                </a:lnTo>
                <a:lnTo>
                  <a:pt x="1752600" y="0"/>
                </a:lnTo>
                <a:lnTo>
                  <a:pt x="0" y="0"/>
                </a:lnTo>
                <a:lnTo>
                  <a:pt x="0" y="533400"/>
                </a:lnTo>
                <a:close/>
              </a:path>
            </a:pathLst>
          </a:custGeom>
          <a:ln w="571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61321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2"/>
          <p:cNvSpPr>
            <a:spLocks noGrp="1"/>
          </p:cNvSpPr>
          <p:nvPr>
            <p:ph type="body" idx="1"/>
          </p:nvPr>
        </p:nvSpPr>
        <p:spPr>
          <a:xfrm>
            <a:off x="175437" y="1467257"/>
            <a:ext cx="8534400" cy="1046440"/>
          </a:xfrm>
        </p:spPr>
        <p:txBody>
          <a:bodyPr/>
          <a:lstStyle/>
          <a:p>
            <a:r>
              <a:rPr lang="it-IT" sz="4000" b="1" dirty="0"/>
              <a:t>ONLINE SERVICES </a:t>
            </a:r>
          </a:p>
          <a:p>
            <a:endParaRPr lang="it-IT" sz="2800" dirty="0"/>
          </a:p>
        </p:txBody>
      </p:sp>
      <p:sp>
        <p:nvSpPr>
          <p:cNvPr id="7" name="object 2"/>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8" name="Segnaposto numero diapositiva 7"/>
          <p:cNvSpPr>
            <a:spLocks noGrp="1"/>
          </p:cNvSpPr>
          <p:nvPr>
            <p:ph type="sldNum" sz="quarter" idx="7"/>
          </p:nvPr>
        </p:nvSpPr>
        <p:spPr/>
        <p:txBody>
          <a:bodyPr/>
          <a:lstStyle/>
          <a:p>
            <a:fld id="{B6F15528-21DE-4FAA-801E-634DDDAF4B2B}" type="slidenum">
              <a:rPr lang="it-IT" smtClean="0"/>
              <a:t>24</a:t>
            </a:fld>
            <a:endParaRPr lang="it-IT"/>
          </a:p>
        </p:txBody>
      </p:sp>
      <p:sp>
        <p:nvSpPr>
          <p:cNvPr id="9" name="object 6"/>
          <p:cNvSpPr txBox="1"/>
          <p:nvPr/>
        </p:nvSpPr>
        <p:spPr>
          <a:xfrm>
            <a:off x="4662367" y="1677262"/>
            <a:ext cx="636905" cy="276999"/>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lang="it-IT" sz="1800" spc="-10" dirty="0">
                <a:latin typeface="Calibri"/>
                <a:cs typeface="Calibri"/>
              </a:rPr>
              <a:t> 1</a:t>
            </a:r>
            <a:endParaRPr sz="1800" dirty="0">
              <a:latin typeface="Calibri"/>
              <a:cs typeface="Calibri"/>
            </a:endParaRPr>
          </a:p>
        </p:txBody>
      </p:sp>
      <p:pic>
        <p:nvPicPr>
          <p:cNvPr id="2" name="Immagine 1"/>
          <p:cNvPicPr>
            <a:picLocks noChangeAspect="1"/>
          </p:cNvPicPr>
          <p:nvPr/>
        </p:nvPicPr>
        <p:blipFill>
          <a:blip r:embed="rId3"/>
          <a:stretch>
            <a:fillRect/>
          </a:stretch>
        </p:blipFill>
        <p:spPr>
          <a:xfrm>
            <a:off x="76200" y="2263140"/>
            <a:ext cx="8991580" cy="4114800"/>
          </a:xfrm>
          <a:prstGeom prst="rect">
            <a:avLst/>
          </a:prstGeom>
        </p:spPr>
      </p:pic>
      <p:sp>
        <p:nvSpPr>
          <p:cNvPr id="3" name="Rettangolo 2"/>
          <p:cNvSpPr/>
          <p:nvPr/>
        </p:nvSpPr>
        <p:spPr>
          <a:xfrm>
            <a:off x="1600200" y="5486400"/>
            <a:ext cx="1066800" cy="560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237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7"/>
          </p:nvPr>
        </p:nvSpPr>
        <p:spPr/>
        <p:txBody>
          <a:bodyPr/>
          <a:lstStyle/>
          <a:p>
            <a:fld id="{B6F15528-21DE-4FAA-801E-634DDDAF4B2B}" type="slidenum">
              <a:rPr lang="it-IT" smtClean="0"/>
              <a:t>25</a:t>
            </a:fld>
            <a:endParaRPr lang="it-IT"/>
          </a:p>
        </p:txBody>
      </p:sp>
      <p:pic>
        <p:nvPicPr>
          <p:cNvPr id="5" name="Immagine 4"/>
          <p:cNvPicPr>
            <a:picLocks noChangeAspect="1"/>
          </p:cNvPicPr>
          <p:nvPr/>
        </p:nvPicPr>
        <p:blipFill>
          <a:blip r:embed="rId2"/>
          <a:stretch>
            <a:fillRect/>
          </a:stretch>
        </p:blipFill>
        <p:spPr>
          <a:xfrm>
            <a:off x="115953" y="2209800"/>
            <a:ext cx="8710612" cy="3585447"/>
          </a:xfrm>
          <a:prstGeom prst="rect">
            <a:avLst/>
          </a:prstGeom>
        </p:spPr>
      </p:pic>
      <p:sp>
        <p:nvSpPr>
          <p:cNvPr id="6" name="object 6"/>
          <p:cNvSpPr/>
          <p:nvPr/>
        </p:nvSpPr>
        <p:spPr>
          <a:xfrm>
            <a:off x="0" y="0"/>
            <a:ext cx="9143980" cy="1241425"/>
          </a:xfrm>
          <a:prstGeom prst="rect">
            <a:avLst/>
          </a:prstGeom>
          <a:blipFill>
            <a:blip r:embed="rId3" cstate="print"/>
            <a:stretch>
              <a:fillRect/>
            </a:stretch>
          </a:blipFill>
        </p:spPr>
        <p:txBody>
          <a:bodyPr wrap="square" lIns="0" tIns="0" rIns="0" bIns="0" rtlCol="0"/>
          <a:lstStyle/>
          <a:p>
            <a:endParaRPr/>
          </a:p>
        </p:txBody>
      </p:sp>
      <p:sp>
        <p:nvSpPr>
          <p:cNvPr id="8" name="object 7"/>
          <p:cNvSpPr txBox="1"/>
          <p:nvPr/>
        </p:nvSpPr>
        <p:spPr>
          <a:xfrm>
            <a:off x="115953" y="1437295"/>
            <a:ext cx="8710612" cy="307777"/>
          </a:xfrm>
          <a:prstGeom prst="rect">
            <a:avLst/>
          </a:prstGeom>
        </p:spPr>
        <p:txBody>
          <a:bodyPr vert="horz" wrap="square" lIns="0" tIns="0" rIns="0" bIns="0" rtlCol="0">
            <a:spAutoFit/>
          </a:bodyPr>
          <a:lstStyle/>
          <a:p>
            <a:pPr marL="12700">
              <a:lnSpc>
                <a:spcPct val="100000"/>
              </a:lnSpc>
            </a:pPr>
            <a:r>
              <a:rPr sz="2000" b="1" dirty="0">
                <a:solidFill>
                  <a:srgbClr val="4F6128"/>
                </a:solidFill>
                <a:latin typeface="Calibri"/>
                <a:cs typeface="Calibri"/>
              </a:rPr>
              <a:t>H</a:t>
            </a:r>
            <a:r>
              <a:rPr sz="2000" b="1" spc="-30" dirty="0">
                <a:solidFill>
                  <a:srgbClr val="4F6128"/>
                </a:solidFill>
                <a:latin typeface="Calibri"/>
                <a:cs typeface="Calibri"/>
              </a:rPr>
              <a:t>O</a:t>
            </a:r>
            <a:r>
              <a:rPr sz="2000" b="1" dirty="0">
                <a:solidFill>
                  <a:srgbClr val="4F6128"/>
                </a:solidFill>
                <a:latin typeface="Calibri"/>
                <a:cs typeface="Calibri"/>
              </a:rPr>
              <a:t>W</a:t>
            </a:r>
            <a:r>
              <a:rPr sz="2000" b="1" spc="-15" dirty="0">
                <a:solidFill>
                  <a:srgbClr val="4F6128"/>
                </a:solidFill>
                <a:latin typeface="Calibri"/>
                <a:cs typeface="Calibri"/>
              </a:rPr>
              <a:t> </a:t>
            </a:r>
            <a:r>
              <a:rPr sz="2000" b="1" spc="-45" dirty="0">
                <a:solidFill>
                  <a:srgbClr val="4F6128"/>
                </a:solidFill>
                <a:latin typeface="Calibri"/>
                <a:cs typeface="Calibri"/>
              </a:rPr>
              <a:t>T</a:t>
            </a:r>
            <a:r>
              <a:rPr sz="2000" b="1" spc="-5" dirty="0">
                <a:solidFill>
                  <a:srgbClr val="4F6128"/>
                </a:solidFill>
                <a:latin typeface="Calibri"/>
                <a:cs typeface="Calibri"/>
              </a:rPr>
              <a:t>O</a:t>
            </a:r>
            <a:r>
              <a:rPr sz="2000" b="1" dirty="0">
                <a:solidFill>
                  <a:srgbClr val="4F6128"/>
                </a:solidFill>
                <a:latin typeface="Calibri"/>
                <a:cs typeface="Calibri"/>
              </a:rPr>
              <a:t>:</a:t>
            </a:r>
            <a:r>
              <a:rPr sz="2000" b="1" spc="-20" dirty="0">
                <a:solidFill>
                  <a:srgbClr val="4F6128"/>
                </a:solidFill>
                <a:latin typeface="Calibri"/>
                <a:cs typeface="Calibri"/>
              </a:rPr>
              <a:t> </a:t>
            </a:r>
            <a:r>
              <a:rPr sz="2000" b="1" spc="-5" dirty="0">
                <a:solidFill>
                  <a:srgbClr val="4F6128"/>
                </a:solidFill>
                <a:latin typeface="Calibri"/>
                <a:cs typeface="Calibri"/>
              </a:rPr>
              <a:t>C</a:t>
            </a:r>
            <a:r>
              <a:rPr sz="2000" b="1" spc="-10" dirty="0">
                <a:solidFill>
                  <a:srgbClr val="4F6128"/>
                </a:solidFill>
                <a:latin typeface="Calibri"/>
                <a:cs typeface="Calibri"/>
              </a:rPr>
              <a:t>H</a:t>
            </a:r>
            <a:r>
              <a:rPr sz="2000" b="1" spc="-30" dirty="0">
                <a:solidFill>
                  <a:srgbClr val="4F6128"/>
                </a:solidFill>
                <a:latin typeface="Calibri"/>
                <a:cs typeface="Calibri"/>
              </a:rPr>
              <a:t>E</a:t>
            </a:r>
            <a:r>
              <a:rPr sz="2000" b="1" spc="-5" dirty="0">
                <a:solidFill>
                  <a:srgbClr val="4F6128"/>
                </a:solidFill>
                <a:latin typeface="Calibri"/>
                <a:cs typeface="Calibri"/>
              </a:rPr>
              <a:t>C</a:t>
            </a:r>
            <a:r>
              <a:rPr sz="2000" b="1" dirty="0">
                <a:solidFill>
                  <a:srgbClr val="4F6128"/>
                </a:solidFill>
                <a:latin typeface="Calibri"/>
                <a:cs typeface="Calibri"/>
              </a:rPr>
              <a:t>K</a:t>
            </a:r>
            <a:r>
              <a:rPr sz="2000" b="1" spc="5" dirty="0">
                <a:solidFill>
                  <a:srgbClr val="4F6128"/>
                </a:solidFill>
                <a:latin typeface="Calibri"/>
                <a:cs typeface="Calibri"/>
              </a:rPr>
              <a:t> </a:t>
            </a:r>
            <a:r>
              <a:rPr sz="2000" b="1" spc="-5" dirty="0">
                <a:solidFill>
                  <a:srgbClr val="4F6128"/>
                </a:solidFill>
                <a:latin typeface="Calibri"/>
                <a:cs typeface="Calibri"/>
              </a:rPr>
              <a:t>TH</a:t>
            </a:r>
            <a:r>
              <a:rPr sz="2000" b="1" dirty="0">
                <a:solidFill>
                  <a:srgbClr val="4F6128"/>
                </a:solidFill>
                <a:latin typeface="Calibri"/>
                <a:cs typeface="Calibri"/>
              </a:rPr>
              <a:t>E</a:t>
            </a:r>
            <a:r>
              <a:rPr sz="2000" b="1" spc="-15" dirty="0">
                <a:solidFill>
                  <a:srgbClr val="4F6128"/>
                </a:solidFill>
                <a:latin typeface="Calibri"/>
                <a:cs typeface="Calibri"/>
              </a:rPr>
              <a:t> </a:t>
            </a:r>
            <a:r>
              <a:rPr sz="2000" b="1" dirty="0">
                <a:solidFill>
                  <a:srgbClr val="4F6128"/>
                </a:solidFill>
                <a:latin typeface="Calibri"/>
                <a:cs typeface="Calibri"/>
              </a:rPr>
              <a:t>UNI</a:t>
            </a:r>
            <a:r>
              <a:rPr sz="2000" b="1" spc="5" dirty="0">
                <a:solidFill>
                  <a:srgbClr val="4F6128"/>
                </a:solidFill>
                <a:latin typeface="Calibri"/>
                <a:cs typeface="Calibri"/>
              </a:rPr>
              <a:t>F</a:t>
            </a:r>
            <a:r>
              <a:rPr sz="2000" b="1" dirty="0">
                <a:solidFill>
                  <a:srgbClr val="4F6128"/>
                </a:solidFill>
                <a:latin typeface="Calibri"/>
                <a:cs typeface="Calibri"/>
              </a:rPr>
              <a:t>I</a:t>
            </a:r>
            <a:r>
              <a:rPr sz="2000" b="1" spc="-30" dirty="0">
                <a:solidFill>
                  <a:srgbClr val="4F6128"/>
                </a:solidFill>
                <a:latin typeface="Calibri"/>
                <a:cs typeface="Calibri"/>
              </a:rPr>
              <a:t> </a:t>
            </a:r>
            <a:r>
              <a:rPr sz="2000" b="1" dirty="0">
                <a:solidFill>
                  <a:srgbClr val="4F6128"/>
                </a:solidFill>
                <a:latin typeface="Calibri"/>
                <a:cs typeface="Calibri"/>
              </a:rPr>
              <a:t>EM</a:t>
            </a:r>
            <a:r>
              <a:rPr sz="2000" b="1" spc="-10" dirty="0">
                <a:solidFill>
                  <a:srgbClr val="4F6128"/>
                </a:solidFill>
                <a:latin typeface="Calibri"/>
                <a:cs typeface="Calibri"/>
              </a:rPr>
              <a:t>A</a:t>
            </a:r>
            <a:r>
              <a:rPr sz="2000" b="1" dirty="0">
                <a:solidFill>
                  <a:srgbClr val="4F6128"/>
                </a:solidFill>
                <a:latin typeface="Calibri"/>
                <a:cs typeface="Calibri"/>
              </a:rPr>
              <a:t>I</a:t>
            </a:r>
            <a:r>
              <a:rPr sz="2000" b="1" spc="30" dirty="0">
                <a:solidFill>
                  <a:srgbClr val="4F6128"/>
                </a:solidFill>
                <a:latin typeface="Calibri"/>
                <a:cs typeface="Calibri"/>
              </a:rPr>
              <a:t>L</a:t>
            </a:r>
            <a:r>
              <a:rPr sz="2000" b="1" dirty="0">
                <a:solidFill>
                  <a:srgbClr val="4F6128"/>
                </a:solidFill>
                <a:latin typeface="Calibri"/>
                <a:cs typeface="Calibri"/>
              </a:rPr>
              <a:t>, B</a:t>
            </a:r>
            <a:r>
              <a:rPr sz="2000" b="1" spc="5" dirty="0">
                <a:solidFill>
                  <a:srgbClr val="4F6128"/>
                </a:solidFill>
                <a:latin typeface="Calibri"/>
                <a:cs typeface="Calibri"/>
              </a:rPr>
              <a:t>O</a:t>
            </a:r>
            <a:r>
              <a:rPr sz="2000" b="1" spc="-5" dirty="0">
                <a:solidFill>
                  <a:srgbClr val="4F6128"/>
                </a:solidFill>
                <a:latin typeface="Calibri"/>
                <a:cs typeface="Calibri"/>
              </a:rPr>
              <a:t>O</a:t>
            </a:r>
            <a:r>
              <a:rPr sz="2000" b="1" dirty="0">
                <a:solidFill>
                  <a:srgbClr val="4F6128"/>
                </a:solidFill>
                <a:latin typeface="Calibri"/>
                <a:cs typeface="Calibri"/>
              </a:rPr>
              <a:t>K E</a:t>
            </a:r>
            <a:r>
              <a:rPr sz="2000" b="1" spc="-10" dirty="0">
                <a:solidFill>
                  <a:srgbClr val="4F6128"/>
                </a:solidFill>
                <a:latin typeface="Calibri"/>
                <a:cs typeface="Calibri"/>
              </a:rPr>
              <a:t>X</a:t>
            </a:r>
            <a:r>
              <a:rPr sz="2000" b="1" dirty="0">
                <a:solidFill>
                  <a:srgbClr val="4F6128"/>
                </a:solidFill>
                <a:latin typeface="Calibri"/>
                <a:cs typeface="Calibri"/>
              </a:rPr>
              <a:t>AM</a:t>
            </a:r>
            <a:r>
              <a:rPr sz="2000" b="1" spc="-10" dirty="0">
                <a:solidFill>
                  <a:srgbClr val="4F6128"/>
                </a:solidFill>
                <a:latin typeface="Calibri"/>
                <a:cs typeface="Calibri"/>
              </a:rPr>
              <a:t> </a:t>
            </a:r>
            <a:r>
              <a:rPr sz="2000" b="1" spc="-5" dirty="0">
                <a:solidFill>
                  <a:srgbClr val="4F6128"/>
                </a:solidFill>
                <a:latin typeface="Calibri"/>
                <a:cs typeface="Calibri"/>
              </a:rPr>
              <a:t>ONL</a:t>
            </a:r>
            <a:r>
              <a:rPr sz="2000" b="1" spc="10" dirty="0">
                <a:solidFill>
                  <a:srgbClr val="4F6128"/>
                </a:solidFill>
                <a:latin typeface="Calibri"/>
                <a:cs typeface="Calibri"/>
              </a:rPr>
              <a:t>I</a:t>
            </a:r>
            <a:r>
              <a:rPr sz="2000" b="1" dirty="0">
                <a:solidFill>
                  <a:srgbClr val="4F6128"/>
                </a:solidFill>
                <a:latin typeface="Calibri"/>
                <a:cs typeface="Calibri"/>
              </a:rPr>
              <a:t>NE</a:t>
            </a:r>
            <a:r>
              <a:rPr sz="2000" b="1" spc="-40" dirty="0">
                <a:solidFill>
                  <a:srgbClr val="4F6128"/>
                </a:solidFill>
                <a:latin typeface="Calibri"/>
                <a:cs typeface="Calibri"/>
              </a:rPr>
              <a:t> </a:t>
            </a:r>
            <a:r>
              <a:rPr sz="2000" b="1" dirty="0">
                <a:solidFill>
                  <a:srgbClr val="4F6128"/>
                </a:solidFill>
                <a:latin typeface="Calibri"/>
                <a:cs typeface="Calibri"/>
              </a:rPr>
              <a:t>,</a:t>
            </a:r>
            <a:r>
              <a:rPr sz="2000" b="1" spc="5" dirty="0">
                <a:solidFill>
                  <a:srgbClr val="4F6128"/>
                </a:solidFill>
                <a:latin typeface="Calibri"/>
                <a:cs typeface="Calibri"/>
              </a:rPr>
              <a:t> </a:t>
            </a:r>
            <a:r>
              <a:rPr lang="it-IT" sz="2000" b="1" dirty="0">
                <a:solidFill>
                  <a:srgbClr val="4F6128"/>
                </a:solidFill>
                <a:latin typeface="Calibri"/>
                <a:cs typeface="Calibri"/>
              </a:rPr>
              <a:t>FILL OUT</a:t>
            </a:r>
            <a:r>
              <a:rPr sz="2000" b="1" spc="-5" dirty="0">
                <a:solidFill>
                  <a:srgbClr val="4F6128"/>
                </a:solidFill>
                <a:latin typeface="Calibri"/>
                <a:cs typeface="Calibri"/>
              </a:rPr>
              <a:t> </a:t>
            </a:r>
            <a:r>
              <a:rPr sz="2000" b="1" spc="-25" dirty="0">
                <a:solidFill>
                  <a:srgbClr val="4F6128"/>
                </a:solidFill>
                <a:latin typeface="Calibri"/>
                <a:cs typeface="Calibri"/>
              </a:rPr>
              <a:t>S</a:t>
            </a:r>
            <a:r>
              <a:rPr sz="2000" b="1" spc="-5" dirty="0">
                <a:solidFill>
                  <a:srgbClr val="4F6128"/>
                </a:solidFill>
                <a:latin typeface="Calibri"/>
                <a:cs typeface="Calibri"/>
              </a:rPr>
              <a:t>TU</a:t>
            </a:r>
            <a:r>
              <a:rPr sz="2000" b="1" spc="-50" dirty="0">
                <a:solidFill>
                  <a:srgbClr val="4F6128"/>
                </a:solidFill>
                <a:latin typeface="Calibri"/>
                <a:cs typeface="Calibri"/>
              </a:rPr>
              <a:t>D</a:t>
            </a:r>
            <a:r>
              <a:rPr sz="2000" b="1" dirty="0">
                <a:solidFill>
                  <a:srgbClr val="4F6128"/>
                </a:solidFill>
                <a:latin typeface="Calibri"/>
                <a:cs typeface="Calibri"/>
              </a:rPr>
              <a:t>Y</a:t>
            </a:r>
            <a:r>
              <a:rPr sz="2000" b="1" spc="-20" dirty="0">
                <a:solidFill>
                  <a:srgbClr val="4F6128"/>
                </a:solidFill>
                <a:latin typeface="Calibri"/>
                <a:cs typeface="Calibri"/>
              </a:rPr>
              <a:t> </a:t>
            </a:r>
            <a:r>
              <a:rPr sz="2000" b="1" spc="-5" dirty="0">
                <a:solidFill>
                  <a:srgbClr val="4F6128"/>
                </a:solidFill>
                <a:latin typeface="Calibri"/>
                <a:cs typeface="Calibri"/>
              </a:rPr>
              <a:t>P</a:t>
            </a:r>
            <a:r>
              <a:rPr sz="2000" b="1" dirty="0">
                <a:solidFill>
                  <a:srgbClr val="4F6128"/>
                </a:solidFill>
                <a:latin typeface="Calibri"/>
                <a:cs typeface="Calibri"/>
              </a:rPr>
              <a:t>LAN</a:t>
            </a:r>
            <a:endParaRPr sz="2000" dirty="0">
              <a:latin typeface="Calibri"/>
              <a:cs typeface="Calibri"/>
            </a:endParaRPr>
          </a:p>
        </p:txBody>
      </p:sp>
      <p:sp>
        <p:nvSpPr>
          <p:cNvPr id="9" name="object 8"/>
          <p:cNvSpPr txBox="1"/>
          <p:nvPr/>
        </p:nvSpPr>
        <p:spPr>
          <a:xfrm>
            <a:off x="7924800" y="1850901"/>
            <a:ext cx="636905" cy="276999"/>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sz="1800" spc="-10" dirty="0">
                <a:latin typeface="Calibri"/>
                <a:cs typeface="Calibri"/>
              </a:rPr>
              <a:t> </a:t>
            </a:r>
            <a:r>
              <a:rPr lang="it-IT" sz="1800" spc="-10" dirty="0">
                <a:latin typeface="Calibri"/>
                <a:cs typeface="Calibri"/>
              </a:rPr>
              <a:t>3</a:t>
            </a:r>
            <a:endParaRPr sz="1800" dirty="0">
              <a:latin typeface="Calibri"/>
              <a:cs typeface="Calibri"/>
            </a:endParaRPr>
          </a:p>
        </p:txBody>
      </p:sp>
    </p:spTree>
    <p:extLst>
      <p:ext uri="{BB962C8B-B14F-4D97-AF65-F5344CB8AC3E}">
        <p14:creationId xmlns:p14="http://schemas.microsoft.com/office/powerpoint/2010/main" val="400757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52400" y="1577340"/>
            <a:ext cx="8915400" cy="5144135"/>
          </a:xfrm>
        </p:spPr>
        <p:txBody>
          <a:bodyPr/>
          <a:lstStyle/>
          <a:p>
            <a:r>
              <a:rPr lang="it-IT" sz="3200" b="1" dirty="0"/>
              <a:t>STUDENT E-MAIL</a:t>
            </a:r>
          </a:p>
          <a:p>
            <a:endParaRPr lang="it-IT" sz="3200" dirty="0"/>
          </a:p>
          <a:p>
            <a:r>
              <a:rPr lang="it-IT" sz="3200" b="1" dirty="0">
                <a:solidFill>
                  <a:srgbClr val="FF0000"/>
                </a:solidFill>
              </a:rPr>
              <a:t>name.surname</a:t>
            </a:r>
            <a:r>
              <a:rPr lang="it-IT" sz="3200" b="1" dirty="0"/>
              <a:t>@stud.unifi.it</a:t>
            </a:r>
          </a:p>
          <a:p>
            <a:pPr>
              <a:spcAft>
                <a:spcPts val="600"/>
              </a:spcAft>
            </a:pPr>
            <a:endParaRPr lang="it-IT" sz="3200" dirty="0"/>
          </a:p>
          <a:p>
            <a:pPr>
              <a:spcAft>
                <a:spcPts val="600"/>
              </a:spcAft>
            </a:pPr>
            <a:r>
              <a:rPr lang="it-IT" sz="3200" dirty="0" err="1"/>
              <a:t>If</a:t>
            </a:r>
            <a:r>
              <a:rPr lang="it-IT" sz="3200" dirty="0"/>
              <a:t> </a:t>
            </a:r>
            <a:r>
              <a:rPr lang="it-IT" sz="3200" dirty="0" err="1"/>
              <a:t>there</a:t>
            </a:r>
            <a:r>
              <a:rPr lang="it-IT" sz="3200" dirty="0"/>
              <a:t> are </a:t>
            </a:r>
            <a:r>
              <a:rPr lang="it-IT" sz="3200" dirty="0" err="1"/>
              <a:t>two</a:t>
            </a:r>
            <a:r>
              <a:rPr lang="it-IT" sz="3200" dirty="0"/>
              <a:t> John Smith:</a:t>
            </a:r>
          </a:p>
          <a:p>
            <a:r>
              <a:rPr lang="it-IT" sz="3200" b="1" dirty="0"/>
              <a:t>john.smith@stud.unifi.it</a:t>
            </a:r>
          </a:p>
          <a:p>
            <a:r>
              <a:rPr lang="it-IT" sz="3200" b="1" dirty="0"/>
              <a:t>john.smith</a:t>
            </a:r>
            <a:r>
              <a:rPr lang="it-IT" sz="3200" b="1" dirty="0">
                <a:solidFill>
                  <a:srgbClr val="FF0000"/>
                </a:solidFill>
              </a:rPr>
              <a:t>1</a:t>
            </a:r>
            <a:r>
              <a:rPr lang="it-IT" sz="3200" b="1" dirty="0"/>
              <a:t>@stud.unifi.it </a:t>
            </a:r>
          </a:p>
          <a:p>
            <a:endParaRPr lang="it-IT" sz="2000" b="1" dirty="0">
              <a:solidFill>
                <a:schemeClr val="accent2">
                  <a:lumMod val="75000"/>
                </a:schemeClr>
              </a:solidFill>
            </a:endParaRPr>
          </a:p>
          <a:p>
            <a:r>
              <a:rPr lang="it-IT" sz="3200" b="1" dirty="0">
                <a:solidFill>
                  <a:schemeClr val="accent2">
                    <a:lumMod val="75000"/>
                  </a:schemeClr>
                </a:solidFill>
              </a:rPr>
              <a:t>REMEMBER TO CHECK YOUR STUDENT E-MAIL!!</a:t>
            </a:r>
          </a:p>
        </p:txBody>
      </p:sp>
      <p:sp>
        <p:nvSpPr>
          <p:cNvPr id="4" name="Segnaposto numero diapositiva 3"/>
          <p:cNvSpPr>
            <a:spLocks noGrp="1"/>
          </p:cNvSpPr>
          <p:nvPr>
            <p:ph type="sldNum" sz="quarter" idx="7"/>
          </p:nvPr>
        </p:nvSpPr>
        <p:spPr/>
        <p:txBody>
          <a:bodyPr/>
          <a:lstStyle/>
          <a:p>
            <a:fld id="{B6F15528-21DE-4FAA-801E-634DDDAF4B2B}" type="slidenum">
              <a:rPr lang="it-IT" smtClean="0"/>
              <a:t>26</a:t>
            </a:fld>
            <a:endParaRPr lang="it-IT"/>
          </a:p>
        </p:txBody>
      </p:sp>
      <p:sp>
        <p:nvSpPr>
          <p:cNvPr id="5" name="object 6"/>
          <p:cNvSpPr/>
          <p:nvPr/>
        </p:nvSpPr>
        <p:spPr>
          <a:xfrm>
            <a:off x="0" y="0"/>
            <a:ext cx="9143980" cy="124142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0724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18303" y="1369127"/>
            <a:ext cx="8864008" cy="578847"/>
          </a:xfrm>
        </p:spPr>
        <p:txBody>
          <a:bodyPr/>
          <a:lstStyle/>
          <a:p>
            <a:r>
              <a:rPr lang="it-IT" sz="3200" b="1" dirty="0"/>
              <a:t>ONLINE LEARNING RESOURCES: MOODLE </a:t>
            </a:r>
            <a:r>
              <a:rPr lang="it-IT" sz="3200" b="1" dirty="0" err="1"/>
              <a:t>platform</a:t>
            </a:r>
            <a:endParaRPr lang="it-IT" sz="3200" b="1" dirty="0"/>
          </a:p>
        </p:txBody>
      </p:sp>
      <p:sp>
        <p:nvSpPr>
          <p:cNvPr id="4" name="Segnaposto numero diapositiva 3"/>
          <p:cNvSpPr>
            <a:spLocks noGrp="1"/>
          </p:cNvSpPr>
          <p:nvPr>
            <p:ph type="sldNum" sz="quarter" idx="7"/>
          </p:nvPr>
        </p:nvSpPr>
        <p:spPr/>
        <p:txBody>
          <a:bodyPr/>
          <a:lstStyle/>
          <a:p>
            <a:fld id="{B6F15528-21DE-4FAA-801E-634DDDAF4B2B}" type="slidenum">
              <a:rPr lang="it-IT" smtClean="0"/>
              <a:t>27</a:t>
            </a:fld>
            <a:endParaRPr lang="it-IT"/>
          </a:p>
        </p:txBody>
      </p:sp>
      <p:sp>
        <p:nvSpPr>
          <p:cNvPr id="5" name="object 2"/>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pic>
        <p:nvPicPr>
          <p:cNvPr id="7" name="Immagine 6"/>
          <p:cNvPicPr>
            <a:picLocks noChangeAspect="1"/>
          </p:cNvPicPr>
          <p:nvPr/>
        </p:nvPicPr>
        <p:blipFill>
          <a:blip r:embed="rId3"/>
          <a:stretch>
            <a:fillRect/>
          </a:stretch>
        </p:blipFill>
        <p:spPr>
          <a:xfrm>
            <a:off x="533400" y="3048000"/>
            <a:ext cx="7634511" cy="3379447"/>
          </a:xfrm>
          <a:prstGeom prst="rect">
            <a:avLst/>
          </a:prstGeom>
        </p:spPr>
      </p:pic>
      <p:sp>
        <p:nvSpPr>
          <p:cNvPr id="6" name="object 5"/>
          <p:cNvSpPr txBox="1">
            <a:spLocks noGrp="1"/>
          </p:cNvSpPr>
          <p:nvPr>
            <p:ph type="title"/>
          </p:nvPr>
        </p:nvSpPr>
        <p:spPr>
          <a:xfrm>
            <a:off x="529856" y="2251765"/>
            <a:ext cx="8986520" cy="492443"/>
          </a:xfrm>
          <a:prstGeom prst="rect">
            <a:avLst/>
          </a:prstGeom>
        </p:spPr>
        <p:txBody>
          <a:bodyPr vert="horz" wrap="square" lIns="0" tIns="0" rIns="0" bIns="0" rtlCol="0">
            <a:spAutoFit/>
          </a:bodyPr>
          <a:lstStyle/>
          <a:p>
            <a:pPr marL="12700">
              <a:lnSpc>
                <a:spcPct val="100000"/>
              </a:lnSpc>
            </a:pPr>
            <a:r>
              <a:rPr sz="3200" dirty="0"/>
              <a:t>H</a:t>
            </a:r>
            <a:r>
              <a:rPr sz="3200" spc="-40" dirty="0"/>
              <a:t>O</a:t>
            </a:r>
            <a:r>
              <a:rPr sz="3200" dirty="0"/>
              <a:t>W </a:t>
            </a:r>
            <a:r>
              <a:rPr lang="it-IT" sz="3200" spc="-90" dirty="0"/>
              <a:t>T</a:t>
            </a:r>
            <a:r>
              <a:rPr lang="it-IT" sz="3200" dirty="0"/>
              <a:t>O </a:t>
            </a:r>
            <a:r>
              <a:rPr lang="it-IT" sz="3200" spc="-5" dirty="0"/>
              <a:t>ACCESS THE </a:t>
            </a:r>
            <a:r>
              <a:rPr sz="3200" dirty="0"/>
              <a:t>MOO</a:t>
            </a:r>
            <a:r>
              <a:rPr sz="3200" spc="-5" dirty="0"/>
              <a:t>DL</a:t>
            </a:r>
            <a:r>
              <a:rPr sz="3200" dirty="0"/>
              <a:t>E</a:t>
            </a:r>
            <a:r>
              <a:rPr sz="3200" spc="-30" dirty="0"/>
              <a:t> </a:t>
            </a:r>
            <a:r>
              <a:rPr sz="3200" spc="-5" dirty="0"/>
              <a:t>PL</a:t>
            </a:r>
            <a:r>
              <a:rPr sz="3200" spc="-250" dirty="0"/>
              <a:t>A</a:t>
            </a:r>
            <a:r>
              <a:rPr sz="3200" spc="-5" dirty="0"/>
              <a:t>T</a:t>
            </a:r>
            <a:r>
              <a:rPr sz="3200" spc="-20" dirty="0"/>
              <a:t>F</a:t>
            </a:r>
            <a:r>
              <a:rPr sz="3200" spc="-5" dirty="0"/>
              <a:t>ORM</a:t>
            </a:r>
            <a:endParaRPr sz="3200" dirty="0"/>
          </a:p>
        </p:txBody>
      </p:sp>
      <p:sp>
        <p:nvSpPr>
          <p:cNvPr id="8" name="object 6"/>
          <p:cNvSpPr txBox="1"/>
          <p:nvPr/>
        </p:nvSpPr>
        <p:spPr>
          <a:xfrm>
            <a:off x="7849458" y="2402885"/>
            <a:ext cx="636905" cy="276999"/>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sz="1800" spc="-10" dirty="0">
                <a:latin typeface="Calibri"/>
                <a:cs typeface="Calibri"/>
              </a:rPr>
              <a:t> </a:t>
            </a:r>
            <a:r>
              <a:rPr lang="it-IT" sz="1800" spc="-10" dirty="0">
                <a:latin typeface="Calibri"/>
                <a:cs typeface="Calibri"/>
              </a:rPr>
              <a:t>1</a:t>
            </a:r>
            <a:endParaRPr sz="1800" dirty="0">
              <a:latin typeface="Calibri"/>
              <a:cs typeface="Calibri"/>
            </a:endParaRPr>
          </a:p>
        </p:txBody>
      </p:sp>
      <p:sp>
        <p:nvSpPr>
          <p:cNvPr id="9" name="object 3"/>
          <p:cNvSpPr/>
          <p:nvPr/>
        </p:nvSpPr>
        <p:spPr>
          <a:xfrm>
            <a:off x="1752600" y="4432922"/>
            <a:ext cx="1981200" cy="672477"/>
          </a:xfrm>
          <a:custGeom>
            <a:avLst/>
            <a:gdLst/>
            <a:ahLst/>
            <a:cxnLst/>
            <a:rect l="l" t="t" r="r" b="b"/>
            <a:pathLst>
              <a:path w="1752600" h="609600">
                <a:moveTo>
                  <a:pt x="0" y="609600"/>
                </a:moveTo>
                <a:lnTo>
                  <a:pt x="1752599" y="609600"/>
                </a:lnTo>
                <a:lnTo>
                  <a:pt x="1752599" y="0"/>
                </a:lnTo>
                <a:lnTo>
                  <a:pt x="0" y="0"/>
                </a:lnTo>
                <a:lnTo>
                  <a:pt x="0" y="609600"/>
                </a:lnTo>
                <a:close/>
              </a:path>
            </a:pathLst>
          </a:custGeom>
          <a:ln w="571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25458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22437"/>
            <a:ext cx="9139988" cy="493556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027933" y="3941698"/>
            <a:ext cx="1752600" cy="609600"/>
          </a:xfrm>
          <a:custGeom>
            <a:avLst/>
            <a:gdLst/>
            <a:ahLst/>
            <a:cxnLst/>
            <a:rect l="l" t="t" r="r" b="b"/>
            <a:pathLst>
              <a:path w="1752600" h="609600">
                <a:moveTo>
                  <a:pt x="0" y="609600"/>
                </a:moveTo>
                <a:lnTo>
                  <a:pt x="1752599" y="609600"/>
                </a:lnTo>
                <a:lnTo>
                  <a:pt x="1752599" y="0"/>
                </a:lnTo>
                <a:lnTo>
                  <a:pt x="0" y="0"/>
                </a:lnTo>
                <a:lnTo>
                  <a:pt x="0" y="609600"/>
                </a:lnTo>
                <a:close/>
              </a:path>
            </a:pathLst>
          </a:custGeom>
          <a:ln w="57150">
            <a:solidFill>
              <a:srgbClr val="FF0000"/>
            </a:solidFill>
          </a:ln>
        </p:spPr>
        <p:txBody>
          <a:bodyPr wrap="square" lIns="0" tIns="0" rIns="0" bIns="0" rtlCol="0"/>
          <a:lstStyle/>
          <a:p>
            <a:endParaRPr/>
          </a:p>
        </p:txBody>
      </p:sp>
      <p:sp>
        <p:nvSpPr>
          <p:cNvPr id="4" name="object 4"/>
          <p:cNvSpPr/>
          <p:nvPr/>
        </p:nvSpPr>
        <p:spPr>
          <a:xfrm>
            <a:off x="0" y="0"/>
            <a:ext cx="9143980" cy="125742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8739" y="1350644"/>
            <a:ext cx="8986520" cy="492443"/>
          </a:xfrm>
          <a:prstGeom prst="rect">
            <a:avLst/>
          </a:prstGeom>
        </p:spPr>
        <p:txBody>
          <a:bodyPr vert="horz" wrap="square" lIns="0" tIns="0" rIns="0" bIns="0" rtlCol="0">
            <a:spAutoFit/>
          </a:bodyPr>
          <a:lstStyle/>
          <a:p>
            <a:pPr marL="12700">
              <a:lnSpc>
                <a:spcPct val="100000"/>
              </a:lnSpc>
            </a:pPr>
            <a:r>
              <a:rPr sz="3200" dirty="0"/>
              <a:t>H</a:t>
            </a:r>
            <a:r>
              <a:rPr sz="3200" spc="-40" dirty="0"/>
              <a:t>O</a:t>
            </a:r>
            <a:r>
              <a:rPr sz="3200" dirty="0"/>
              <a:t>W </a:t>
            </a:r>
            <a:r>
              <a:rPr lang="it-IT" sz="3200" spc="-90" dirty="0"/>
              <a:t>T</a:t>
            </a:r>
            <a:r>
              <a:rPr lang="it-IT" sz="3200" dirty="0"/>
              <a:t>O </a:t>
            </a:r>
            <a:r>
              <a:rPr lang="it-IT" sz="3200" spc="-5" dirty="0"/>
              <a:t>ACCESS THE </a:t>
            </a:r>
            <a:r>
              <a:rPr sz="3200" dirty="0"/>
              <a:t>MOO</a:t>
            </a:r>
            <a:r>
              <a:rPr sz="3200" spc="-5" dirty="0"/>
              <a:t>DL</a:t>
            </a:r>
            <a:r>
              <a:rPr sz="3200" dirty="0"/>
              <a:t>E</a:t>
            </a:r>
            <a:r>
              <a:rPr sz="3200" spc="-30" dirty="0"/>
              <a:t> </a:t>
            </a:r>
            <a:r>
              <a:rPr sz="3200" spc="-5" dirty="0"/>
              <a:t>PL</a:t>
            </a:r>
            <a:r>
              <a:rPr sz="3200" spc="-250" dirty="0"/>
              <a:t>A</a:t>
            </a:r>
            <a:r>
              <a:rPr sz="3200" spc="-5" dirty="0"/>
              <a:t>T</a:t>
            </a:r>
            <a:r>
              <a:rPr sz="3200" spc="-20" dirty="0"/>
              <a:t>F</a:t>
            </a:r>
            <a:r>
              <a:rPr sz="3200" spc="-5" dirty="0"/>
              <a:t>ORM</a:t>
            </a:r>
            <a:endParaRPr sz="3200" dirty="0"/>
          </a:p>
        </p:txBody>
      </p:sp>
      <p:sp>
        <p:nvSpPr>
          <p:cNvPr id="6" name="object 6"/>
          <p:cNvSpPr txBox="1"/>
          <p:nvPr/>
        </p:nvSpPr>
        <p:spPr>
          <a:xfrm>
            <a:off x="7547609" y="1532127"/>
            <a:ext cx="636905"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sz="1800" spc="-10" dirty="0">
                <a:latin typeface="Calibri"/>
                <a:cs typeface="Calibri"/>
              </a:rPr>
              <a:t> 2</a:t>
            </a:r>
            <a:endParaRPr sz="1800" dirty="0">
              <a:latin typeface="Calibri"/>
              <a:cs typeface="Calibri"/>
            </a:endParaRPr>
          </a:p>
        </p:txBody>
      </p:sp>
      <p:sp>
        <p:nvSpPr>
          <p:cNvPr id="7" name="Segnaposto numero diapositiva 6"/>
          <p:cNvSpPr>
            <a:spLocks noGrp="1"/>
          </p:cNvSpPr>
          <p:nvPr>
            <p:ph type="sldNum" sz="quarter" idx="7"/>
          </p:nvPr>
        </p:nvSpPr>
        <p:spPr/>
        <p:txBody>
          <a:bodyPr/>
          <a:lstStyle/>
          <a:p>
            <a:fld id="{B6F15528-21DE-4FAA-801E-634DDDAF4B2B}" type="slidenum">
              <a:rPr lang="it-IT" smtClean="0"/>
              <a:t>28</a:t>
            </a:fld>
            <a:endParaRPr lang="it-IT"/>
          </a:p>
        </p:txBody>
      </p:sp>
      <p:sp>
        <p:nvSpPr>
          <p:cNvPr id="8" name="CasellaDiTesto 7"/>
          <p:cNvSpPr txBox="1"/>
          <p:nvPr/>
        </p:nvSpPr>
        <p:spPr>
          <a:xfrm>
            <a:off x="78739" y="5410200"/>
            <a:ext cx="2359661" cy="1310640"/>
          </a:xfrm>
          <a:prstGeom prst="rect">
            <a:avLst/>
          </a:prstGeom>
          <a:noFill/>
          <a:ln w="57150">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2519896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94" y="1826183"/>
            <a:ext cx="9107905" cy="503181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819400" y="4501260"/>
            <a:ext cx="2895600" cy="381000"/>
          </a:xfrm>
          <a:custGeom>
            <a:avLst/>
            <a:gdLst/>
            <a:ahLst/>
            <a:cxnLst/>
            <a:rect l="l" t="t" r="r" b="b"/>
            <a:pathLst>
              <a:path w="2895600" h="381000">
                <a:moveTo>
                  <a:pt x="0" y="381000"/>
                </a:moveTo>
                <a:lnTo>
                  <a:pt x="2895600" y="381000"/>
                </a:lnTo>
                <a:lnTo>
                  <a:pt x="2895600" y="0"/>
                </a:lnTo>
                <a:lnTo>
                  <a:pt x="0" y="0"/>
                </a:lnTo>
                <a:lnTo>
                  <a:pt x="0" y="381000"/>
                </a:lnTo>
                <a:close/>
              </a:path>
            </a:pathLst>
          </a:custGeom>
          <a:ln w="57150">
            <a:solidFill>
              <a:srgbClr val="FF0000"/>
            </a:solidFill>
          </a:ln>
        </p:spPr>
        <p:txBody>
          <a:bodyPr wrap="square" lIns="0" tIns="0" rIns="0" bIns="0" rtlCol="0"/>
          <a:lstStyle/>
          <a:p>
            <a:endParaRPr/>
          </a:p>
        </p:txBody>
      </p:sp>
      <p:sp>
        <p:nvSpPr>
          <p:cNvPr id="4" name="object 4"/>
          <p:cNvSpPr/>
          <p:nvPr/>
        </p:nvSpPr>
        <p:spPr>
          <a:xfrm>
            <a:off x="0" y="0"/>
            <a:ext cx="9143980" cy="125742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8739" y="1350644"/>
            <a:ext cx="8986520" cy="492443"/>
          </a:xfrm>
          <a:prstGeom prst="rect">
            <a:avLst/>
          </a:prstGeom>
        </p:spPr>
        <p:txBody>
          <a:bodyPr vert="horz" wrap="square" lIns="0" tIns="0" rIns="0" bIns="0" rtlCol="0">
            <a:spAutoFit/>
          </a:bodyPr>
          <a:lstStyle/>
          <a:p>
            <a:pPr marL="12700">
              <a:lnSpc>
                <a:spcPct val="100000"/>
              </a:lnSpc>
            </a:pPr>
            <a:r>
              <a:rPr sz="3200" dirty="0"/>
              <a:t>H</a:t>
            </a:r>
            <a:r>
              <a:rPr sz="3200" spc="-40" dirty="0"/>
              <a:t>O</a:t>
            </a:r>
            <a:r>
              <a:rPr sz="3200" dirty="0"/>
              <a:t>W </a:t>
            </a:r>
            <a:r>
              <a:rPr lang="it-IT" sz="3200" spc="-90" dirty="0"/>
              <a:t>T</a:t>
            </a:r>
            <a:r>
              <a:rPr lang="it-IT" sz="3200" dirty="0"/>
              <a:t>O </a:t>
            </a:r>
            <a:r>
              <a:rPr lang="it-IT" sz="3200" spc="-5" dirty="0"/>
              <a:t>ACCESS THE </a:t>
            </a:r>
            <a:r>
              <a:rPr sz="3200" dirty="0"/>
              <a:t>MOO</a:t>
            </a:r>
            <a:r>
              <a:rPr sz="3200" spc="-5" dirty="0"/>
              <a:t>DL</a:t>
            </a:r>
            <a:r>
              <a:rPr sz="3200" dirty="0"/>
              <a:t>E</a:t>
            </a:r>
            <a:r>
              <a:rPr sz="3200" spc="-30" dirty="0"/>
              <a:t> </a:t>
            </a:r>
            <a:r>
              <a:rPr sz="3200" spc="-5" dirty="0"/>
              <a:t>PL</a:t>
            </a:r>
            <a:r>
              <a:rPr sz="3200" spc="-250" dirty="0"/>
              <a:t>A</a:t>
            </a:r>
            <a:r>
              <a:rPr sz="3200" spc="-5" dirty="0"/>
              <a:t>T</a:t>
            </a:r>
            <a:r>
              <a:rPr sz="3200" spc="-20" dirty="0"/>
              <a:t>F</a:t>
            </a:r>
            <a:r>
              <a:rPr sz="3200" spc="-5" dirty="0"/>
              <a:t>ORM</a:t>
            </a:r>
            <a:endParaRPr sz="3200" dirty="0"/>
          </a:p>
        </p:txBody>
      </p:sp>
      <p:sp>
        <p:nvSpPr>
          <p:cNvPr id="6" name="object 6"/>
          <p:cNvSpPr txBox="1"/>
          <p:nvPr/>
        </p:nvSpPr>
        <p:spPr>
          <a:xfrm>
            <a:off x="7547609" y="1532127"/>
            <a:ext cx="636905"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sz="1800" spc="-10" dirty="0">
                <a:latin typeface="Calibri"/>
                <a:cs typeface="Calibri"/>
              </a:rPr>
              <a:t> 3</a:t>
            </a:r>
            <a:endParaRPr sz="1800">
              <a:latin typeface="Calibri"/>
              <a:cs typeface="Calibri"/>
            </a:endParaRPr>
          </a:p>
        </p:txBody>
      </p:sp>
      <p:sp>
        <p:nvSpPr>
          <p:cNvPr id="7" name="Segnaposto numero diapositiva 6"/>
          <p:cNvSpPr>
            <a:spLocks noGrp="1"/>
          </p:cNvSpPr>
          <p:nvPr>
            <p:ph type="sldNum" sz="quarter" idx="7"/>
          </p:nvPr>
        </p:nvSpPr>
        <p:spPr/>
        <p:txBody>
          <a:bodyPr/>
          <a:lstStyle/>
          <a:p>
            <a:fld id="{B6F15528-21DE-4FAA-801E-634DDDAF4B2B}" type="slidenum">
              <a:rPr lang="it-IT" smtClean="0"/>
              <a:t>29</a:t>
            </a:fld>
            <a:endParaRPr lang="it-IT"/>
          </a:p>
        </p:txBody>
      </p:sp>
    </p:spTree>
    <p:extLst>
      <p:ext uri="{BB962C8B-B14F-4D97-AF65-F5344CB8AC3E}">
        <p14:creationId xmlns:p14="http://schemas.microsoft.com/office/powerpoint/2010/main" val="133026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7"/>
          </p:nvPr>
        </p:nvSpPr>
        <p:spPr/>
        <p:txBody>
          <a:bodyPr/>
          <a:lstStyle/>
          <a:p>
            <a:fld id="{B6F15528-21DE-4FAA-801E-634DDDAF4B2B}" type="slidenum">
              <a:rPr lang="it-IT" smtClean="0"/>
              <a:t>3</a:t>
            </a:fld>
            <a:endParaRPr lang="it-IT" dirty="0"/>
          </a:p>
        </p:txBody>
      </p:sp>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pic>
        <p:nvPicPr>
          <p:cNvPr id="2" name="Immagine 1"/>
          <p:cNvPicPr>
            <a:picLocks noChangeAspect="1"/>
          </p:cNvPicPr>
          <p:nvPr/>
        </p:nvPicPr>
        <p:blipFill>
          <a:blip r:embed="rId3"/>
          <a:stretch>
            <a:fillRect/>
          </a:stretch>
        </p:blipFill>
        <p:spPr>
          <a:xfrm>
            <a:off x="0" y="0"/>
            <a:ext cx="9143980" cy="5494682"/>
          </a:xfrm>
          <a:prstGeom prst="rect">
            <a:avLst/>
          </a:prstGeom>
        </p:spPr>
      </p:pic>
      <p:sp>
        <p:nvSpPr>
          <p:cNvPr id="8" name="CasellaDiTesto 7"/>
          <p:cNvSpPr txBox="1"/>
          <p:nvPr/>
        </p:nvSpPr>
        <p:spPr>
          <a:xfrm>
            <a:off x="381000" y="5867400"/>
            <a:ext cx="6858000" cy="523220"/>
          </a:xfrm>
          <a:prstGeom prst="rect">
            <a:avLst/>
          </a:prstGeom>
          <a:noFill/>
        </p:spPr>
        <p:txBody>
          <a:bodyPr wrap="square" rtlCol="0">
            <a:spAutoFit/>
          </a:bodyPr>
          <a:lstStyle/>
          <a:p>
            <a:r>
              <a:rPr lang="it-IT" sz="2800" dirty="0"/>
              <a:t>Website: </a:t>
            </a:r>
            <a:r>
              <a:rPr lang="it-IT" sz="2800" dirty="0">
                <a:hlinkClick r:id="rId4"/>
              </a:rPr>
              <a:t>www.dsts.unifi.it</a:t>
            </a:r>
            <a:r>
              <a:rPr lang="it-IT" sz="2800" dirty="0"/>
              <a:t> </a:t>
            </a:r>
          </a:p>
        </p:txBody>
      </p:sp>
    </p:spTree>
    <p:extLst>
      <p:ext uri="{BB962C8B-B14F-4D97-AF65-F5344CB8AC3E}">
        <p14:creationId xmlns:p14="http://schemas.microsoft.com/office/powerpoint/2010/main" val="3601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26183"/>
            <a:ext cx="9131967" cy="503181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438400" y="5334000"/>
            <a:ext cx="2667000" cy="1143000"/>
          </a:xfrm>
          <a:custGeom>
            <a:avLst/>
            <a:gdLst/>
            <a:ahLst/>
            <a:cxnLst/>
            <a:rect l="l" t="t" r="r" b="b"/>
            <a:pathLst>
              <a:path w="2667000" h="1143000">
                <a:moveTo>
                  <a:pt x="0" y="1143000"/>
                </a:moveTo>
                <a:lnTo>
                  <a:pt x="2667000" y="1143000"/>
                </a:lnTo>
                <a:lnTo>
                  <a:pt x="2667000" y="0"/>
                </a:lnTo>
                <a:lnTo>
                  <a:pt x="0" y="0"/>
                </a:lnTo>
                <a:lnTo>
                  <a:pt x="0" y="1143000"/>
                </a:lnTo>
                <a:close/>
              </a:path>
            </a:pathLst>
          </a:custGeom>
          <a:ln w="57150">
            <a:solidFill>
              <a:srgbClr val="FF0000"/>
            </a:solidFill>
          </a:ln>
        </p:spPr>
        <p:txBody>
          <a:bodyPr wrap="square" lIns="0" tIns="0" rIns="0" bIns="0" rtlCol="0"/>
          <a:lstStyle/>
          <a:p>
            <a:endParaRPr/>
          </a:p>
        </p:txBody>
      </p:sp>
      <p:sp>
        <p:nvSpPr>
          <p:cNvPr id="4" name="object 4"/>
          <p:cNvSpPr/>
          <p:nvPr/>
        </p:nvSpPr>
        <p:spPr>
          <a:xfrm>
            <a:off x="0" y="0"/>
            <a:ext cx="9143980" cy="125742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8739" y="1350644"/>
            <a:ext cx="8986520" cy="492443"/>
          </a:xfrm>
          <a:prstGeom prst="rect">
            <a:avLst/>
          </a:prstGeom>
        </p:spPr>
        <p:txBody>
          <a:bodyPr vert="horz" wrap="square" lIns="0" tIns="0" rIns="0" bIns="0" rtlCol="0">
            <a:spAutoFit/>
          </a:bodyPr>
          <a:lstStyle/>
          <a:p>
            <a:pPr marL="12700">
              <a:lnSpc>
                <a:spcPct val="100000"/>
              </a:lnSpc>
            </a:pPr>
            <a:r>
              <a:rPr sz="3200" dirty="0"/>
              <a:t>H</a:t>
            </a:r>
            <a:r>
              <a:rPr sz="3200" spc="-40" dirty="0"/>
              <a:t>O</a:t>
            </a:r>
            <a:r>
              <a:rPr sz="3200" dirty="0"/>
              <a:t>W </a:t>
            </a:r>
            <a:r>
              <a:rPr lang="it-IT" sz="3200" spc="-90" dirty="0"/>
              <a:t>T</a:t>
            </a:r>
            <a:r>
              <a:rPr lang="it-IT" sz="3200" dirty="0"/>
              <a:t>O </a:t>
            </a:r>
            <a:r>
              <a:rPr lang="it-IT" sz="3200" spc="-5" dirty="0"/>
              <a:t>ACCESS THE </a:t>
            </a:r>
            <a:r>
              <a:rPr sz="3200" dirty="0"/>
              <a:t>MOO</a:t>
            </a:r>
            <a:r>
              <a:rPr sz="3200" spc="-5" dirty="0"/>
              <a:t>DL</a:t>
            </a:r>
            <a:r>
              <a:rPr sz="3200" dirty="0"/>
              <a:t>E</a:t>
            </a:r>
            <a:r>
              <a:rPr sz="3200" spc="-30" dirty="0"/>
              <a:t> </a:t>
            </a:r>
            <a:r>
              <a:rPr sz="3200" spc="-5" dirty="0"/>
              <a:t>PL</a:t>
            </a:r>
            <a:r>
              <a:rPr sz="3200" spc="-250" dirty="0"/>
              <a:t>A</a:t>
            </a:r>
            <a:r>
              <a:rPr sz="3200" spc="-5" dirty="0"/>
              <a:t>T</a:t>
            </a:r>
            <a:r>
              <a:rPr sz="3200" spc="-20" dirty="0"/>
              <a:t>F</a:t>
            </a:r>
            <a:r>
              <a:rPr sz="3200" spc="-5" dirty="0"/>
              <a:t>ORM</a:t>
            </a:r>
            <a:endParaRPr sz="3200" dirty="0"/>
          </a:p>
        </p:txBody>
      </p:sp>
      <p:sp>
        <p:nvSpPr>
          <p:cNvPr id="6" name="object 6"/>
          <p:cNvSpPr txBox="1"/>
          <p:nvPr/>
        </p:nvSpPr>
        <p:spPr>
          <a:xfrm>
            <a:off x="7547609" y="1532127"/>
            <a:ext cx="636905"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sz="1800" spc="-10" dirty="0">
                <a:latin typeface="Calibri"/>
                <a:cs typeface="Calibri"/>
              </a:rPr>
              <a:t> 4</a:t>
            </a:r>
            <a:endParaRPr sz="1800">
              <a:latin typeface="Calibri"/>
              <a:cs typeface="Calibri"/>
            </a:endParaRPr>
          </a:p>
        </p:txBody>
      </p:sp>
      <p:sp>
        <p:nvSpPr>
          <p:cNvPr id="7" name="Segnaposto numero diapositiva 6"/>
          <p:cNvSpPr>
            <a:spLocks noGrp="1"/>
          </p:cNvSpPr>
          <p:nvPr>
            <p:ph type="sldNum" sz="quarter" idx="7"/>
          </p:nvPr>
        </p:nvSpPr>
        <p:spPr/>
        <p:txBody>
          <a:bodyPr/>
          <a:lstStyle/>
          <a:p>
            <a:fld id="{B6F15528-21DE-4FAA-801E-634DDDAF4B2B}" type="slidenum">
              <a:rPr lang="it-IT" smtClean="0"/>
              <a:t>30</a:t>
            </a:fld>
            <a:endParaRPr lang="it-IT"/>
          </a:p>
        </p:txBody>
      </p:sp>
    </p:spTree>
    <p:extLst>
      <p:ext uri="{BB962C8B-B14F-4D97-AF65-F5344CB8AC3E}">
        <p14:creationId xmlns:p14="http://schemas.microsoft.com/office/powerpoint/2010/main" val="3608670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20" y="1790090"/>
            <a:ext cx="9135979" cy="506790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057400" y="4876800"/>
            <a:ext cx="6705600" cy="838200"/>
          </a:xfrm>
          <a:custGeom>
            <a:avLst/>
            <a:gdLst/>
            <a:ahLst/>
            <a:cxnLst/>
            <a:rect l="l" t="t" r="r" b="b"/>
            <a:pathLst>
              <a:path w="6705600" h="838200">
                <a:moveTo>
                  <a:pt x="0" y="838200"/>
                </a:moveTo>
                <a:lnTo>
                  <a:pt x="6705600" y="838200"/>
                </a:lnTo>
                <a:lnTo>
                  <a:pt x="6705600" y="0"/>
                </a:lnTo>
                <a:lnTo>
                  <a:pt x="0" y="0"/>
                </a:lnTo>
                <a:lnTo>
                  <a:pt x="0" y="838200"/>
                </a:lnTo>
                <a:close/>
              </a:path>
            </a:pathLst>
          </a:custGeom>
          <a:ln w="57150">
            <a:solidFill>
              <a:srgbClr val="FF0000"/>
            </a:solidFill>
          </a:ln>
        </p:spPr>
        <p:txBody>
          <a:bodyPr wrap="square" lIns="0" tIns="0" rIns="0" bIns="0" rtlCol="0"/>
          <a:lstStyle/>
          <a:p>
            <a:endParaRPr/>
          </a:p>
        </p:txBody>
      </p:sp>
      <p:sp>
        <p:nvSpPr>
          <p:cNvPr id="4" name="object 4"/>
          <p:cNvSpPr/>
          <p:nvPr/>
        </p:nvSpPr>
        <p:spPr>
          <a:xfrm>
            <a:off x="0" y="0"/>
            <a:ext cx="9143980" cy="125742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8739" y="1350644"/>
            <a:ext cx="8986520" cy="492443"/>
          </a:xfrm>
          <a:prstGeom prst="rect">
            <a:avLst/>
          </a:prstGeom>
        </p:spPr>
        <p:txBody>
          <a:bodyPr vert="horz" wrap="square" lIns="0" tIns="0" rIns="0" bIns="0" rtlCol="0">
            <a:spAutoFit/>
          </a:bodyPr>
          <a:lstStyle/>
          <a:p>
            <a:pPr marL="12700">
              <a:lnSpc>
                <a:spcPct val="100000"/>
              </a:lnSpc>
            </a:pPr>
            <a:r>
              <a:rPr sz="3200" dirty="0"/>
              <a:t>H</a:t>
            </a:r>
            <a:r>
              <a:rPr sz="3200" spc="-40" dirty="0"/>
              <a:t>O</a:t>
            </a:r>
            <a:r>
              <a:rPr sz="3200" dirty="0"/>
              <a:t>W </a:t>
            </a:r>
            <a:r>
              <a:rPr lang="it-IT" sz="3200" spc="-90" dirty="0"/>
              <a:t>T</a:t>
            </a:r>
            <a:r>
              <a:rPr lang="it-IT" sz="3200" dirty="0"/>
              <a:t>O </a:t>
            </a:r>
            <a:r>
              <a:rPr lang="it-IT" sz="3200" spc="-5" dirty="0"/>
              <a:t>ACCESS THE </a:t>
            </a:r>
            <a:r>
              <a:rPr sz="3200" dirty="0"/>
              <a:t>MOO</a:t>
            </a:r>
            <a:r>
              <a:rPr sz="3200" spc="-5" dirty="0"/>
              <a:t>DL</a:t>
            </a:r>
            <a:r>
              <a:rPr sz="3200" dirty="0"/>
              <a:t>E</a:t>
            </a:r>
            <a:r>
              <a:rPr sz="3200" spc="-30" dirty="0"/>
              <a:t> </a:t>
            </a:r>
            <a:r>
              <a:rPr sz="3200" spc="-5" dirty="0"/>
              <a:t>PL</a:t>
            </a:r>
            <a:r>
              <a:rPr sz="3200" spc="-250" dirty="0"/>
              <a:t>A</a:t>
            </a:r>
            <a:r>
              <a:rPr sz="3200" spc="-5" dirty="0"/>
              <a:t>T</a:t>
            </a:r>
            <a:r>
              <a:rPr sz="3200" spc="-20" dirty="0"/>
              <a:t>F</a:t>
            </a:r>
            <a:r>
              <a:rPr sz="3200" spc="-5" dirty="0"/>
              <a:t>ORM</a:t>
            </a:r>
            <a:endParaRPr sz="3200" dirty="0"/>
          </a:p>
        </p:txBody>
      </p:sp>
      <p:sp>
        <p:nvSpPr>
          <p:cNvPr id="6" name="object 6"/>
          <p:cNvSpPr txBox="1"/>
          <p:nvPr/>
        </p:nvSpPr>
        <p:spPr>
          <a:xfrm>
            <a:off x="7547609" y="1532127"/>
            <a:ext cx="636905"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S</a:t>
            </a:r>
            <a:r>
              <a:rPr sz="1800" spc="-5" dirty="0">
                <a:latin typeface="Calibri"/>
                <a:cs typeface="Calibri"/>
              </a:rPr>
              <a:t>TE</a:t>
            </a:r>
            <a:r>
              <a:rPr sz="1800" dirty="0">
                <a:latin typeface="Calibri"/>
                <a:cs typeface="Calibri"/>
              </a:rPr>
              <a:t>P</a:t>
            </a:r>
            <a:r>
              <a:rPr sz="1800" spc="-10" dirty="0">
                <a:latin typeface="Calibri"/>
                <a:cs typeface="Calibri"/>
              </a:rPr>
              <a:t> 5</a:t>
            </a:r>
            <a:endParaRPr sz="1800">
              <a:latin typeface="Calibri"/>
              <a:cs typeface="Calibri"/>
            </a:endParaRPr>
          </a:p>
        </p:txBody>
      </p:sp>
      <p:sp>
        <p:nvSpPr>
          <p:cNvPr id="7" name="Segnaposto numero diapositiva 6"/>
          <p:cNvSpPr>
            <a:spLocks noGrp="1"/>
          </p:cNvSpPr>
          <p:nvPr>
            <p:ph type="sldNum" sz="quarter" idx="7"/>
          </p:nvPr>
        </p:nvSpPr>
        <p:spPr/>
        <p:txBody>
          <a:bodyPr/>
          <a:lstStyle/>
          <a:p>
            <a:fld id="{B6F15528-21DE-4FAA-801E-634DDDAF4B2B}" type="slidenum">
              <a:rPr lang="it-IT" smtClean="0"/>
              <a:t>31</a:t>
            </a:fld>
            <a:endParaRPr lang="it-IT"/>
          </a:p>
        </p:txBody>
      </p:sp>
    </p:spTree>
    <p:extLst>
      <p:ext uri="{BB962C8B-B14F-4D97-AF65-F5344CB8AC3E}">
        <p14:creationId xmlns:p14="http://schemas.microsoft.com/office/powerpoint/2010/main" val="345903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10130"/>
            <a:ext cx="9135978" cy="504786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9143980" cy="1257427"/>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8739" y="1350644"/>
            <a:ext cx="8986520" cy="492443"/>
          </a:xfrm>
          <a:prstGeom prst="rect">
            <a:avLst/>
          </a:prstGeom>
        </p:spPr>
        <p:txBody>
          <a:bodyPr vert="horz" wrap="square" lIns="0" tIns="0" rIns="0" bIns="0" rtlCol="0">
            <a:spAutoFit/>
          </a:bodyPr>
          <a:lstStyle/>
          <a:p>
            <a:pPr marL="12700">
              <a:lnSpc>
                <a:spcPct val="100000"/>
              </a:lnSpc>
            </a:pPr>
            <a:r>
              <a:rPr sz="3200" dirty="0"/>
              <a:t>H</a:t>
            </a:r>
            <a:r>
              <a:rPr sz="3200" spc="-40" dirty="0"/>
              <a:t>O</a:t>
            </a:r>
            <a:r>
              <a:rPr sz="3200" dirty="0"/>
              <a:t>W </a:t>
            </a:r>
            <a:r>
              <a:rPr sz="3200" spc="-90" dirty="0"/>
              <a:t>T</a:t>
            </a:r>
            <a:r>
              <a:rPr sz="3200" dirty="0"/>
              <a:t>O </a:t>
            </a:r>
            <a:r>
              <a:rPr lang="it-IT" sz="3200" spc="-5" dirty="0"/>
              <a:t>ACCESS THE</a:t>
            </a:r>
            <a:r>
              <a:rPr sz="3200" dirty="0"/>
              <a:t> MOO</a:t>
            </a:r>
            <a:r>
              <a:rPr sz="3200" spc="-5" dirty="0"/>
              <a:t>DL</a:t>
            </a:r>
            <a:r>
              <a:rPr sz="3200" dirty="0"/>
              <a:t>E</a:t>
            </a:r>
            <a:r>
              <a:rPr sz="3200" spc="-30" dirty="0"/>
              <a:t> </a:t>
            </a:r>
            <a:r>
              <a:rPr sz="3200" spc="-5" dirty="0"/>
              <a:t>PL</a:t>
            </a:r>
            <a:r>
              <a:rPr sz="3200" spc="-250" dirty="0"/>
              <a:t>A</a:t>
            </a:r>
            <a:r>
              <a:rPr sz="3200" spc="-5" dirty="0"/>
              <a:t>T</a:t>
            </a:r>
            <a:r>
              <a:rPr sz="3200" spc="-20" dirty="0"/>
              <a:t>F</a:t>
            </a:r>
            <a:r>
              <a:rPr sz="3200" spc="-5" dirty="0"/>
              <a:t>ORM</a:t>
            </a:r>
            <a:endParaRPr sz="3200" dirty="0"/>
          </a:p>
        </p:txBody>
      </p:sp>
      <p:sp>
        <p:nvSpPr>
          <p:cNvPr id="5" name="Segnaposto numero diapositiva 4"/>
          <p:cNvSpPr>
            <a:spLocks noGrp="1"/>
          </p:cNvSpPr>
          <p:nvPr>
            <p:ph type="sldNum" sz="quarter" idx="7"/>
          </p:nvPr>
        </p:nvSpPr>
        <p:spPr/>
        <p:txBody>
          <a:bodyPr/>
          <a:lstStyle/>
          <a:p>
            <a:fld id="{B6F15528-21DE-4FAA-801E-634DDDAF4B2B}" type="slidenum">
              <a:rPr lang="it-IT" smtClean="0"/>
              <a:t>32</a:t>
            </a:fld>
            <a:endParaRPr lang="it-IT"/>
          </a:p>
        </p:txBody>
      </p:sp>
    </p:spTree>
    <p:extLst>
      <p:ext uri="{BB962C8B-B14F-4D97-AF65-F5344CB8AC3E}">
        <p14:creationId xmlns:p14="http://schemas.microsoft.com/office/powerpoint/2010/main" val="132114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7"/>
          </p:nvPr>
        </p:nvSpPr>
        <p:spPr/>
        <p:txBody>
          <a:bodyPr/>
          <a:lstStyle/>
          <a:p>
            <a:fld id="{B6F15528-21DE-4FAA-801E-634DDDAF4B2B}" type="slidenum">
              <a:rPr lang="it-IT" smtClean="0"/>
              <a:t>33</a:t>
            </a:fld>
            <a:endParaRPr lang="it-IT"/>
          </a:p>
        </p:txBody>
      </p:sp>
      <p:sp>
        <p:nvSpPr>
          <p:cNvPr id="4"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5" name="CasellaDiTesto 4"/>
          <p:cNvSpPr txBox="1"/>
          <p:nvPr/>
        </p:nvSpPr>
        <p:spPr>
          <a:xfrm>
            <a:off x="228600" y="1595021"/>
            <a:ext cx="8444023" cy="5016758"/>
          </a:xfrm>
          <a:prstGeom prst="rect">
            <a:avLst/>
          </a:prstGeom>
          <a:noFill/>
        </p:spPr>
        <p:txBody>
          <a:bodyPr wrap="square" rtlCol="0">
            <a:spAutoFit/>
          </a:bodyPr>
          <a:lstStyle/>
          <a:p>
            <a:r>
              <a:rPr lang="it-IT" sz="3200" b="1" dirty="0">
                <a:solidFill>
                  <a:srgbClr val="990000"/>
                </a:solidFill>
              </a:rPr>
              <a:t>CONTACTS</a:t>
            </a:r>
          </a:p>
          <a:p>
            <a:endParaRPr lang="it-IT" sz="2400" dirty="0"/>
          </a:p>
          <a:p>
            <a:r>
              <a:rPr lang="en-US" sz="2400" b="1" dirty="0">
                <a:solidFill>
                  <a:srgbClr val="990000"/>
                </a:solidFill>
              </a:rPr>
              <a:t>Director of the Master Program</a:t>
            </a:r>
            <a:br>
              <a:rPr lang="en-US" sz="2400" dirty="0"/>
            </a:br>
            <a:r>
              <a:rPr lang="en-US" sz="2400" dirty="0">
                <a:hlinkClick r:id="rId3"/>
              </a:rPr>
              <a:t>Prof.  Laura GRASSINI </a:t>
            </a:r>
            <a:br>
              <a:rPr lang="en-US" sz="2400" dirty="0"/>
            </a:br>
            <a:r>
              <a:rPr lang="en-US" sz="2400" dirty="0" err="1">
                <a:hlinkClick r:id="rId4"/>
              </a:rPr>
              <a:t>laura.grassini</a:t>
            </a:r>
            <a:r>
              <a:rPr lang="en-US" sz="2400" dirty="0"/>
              <a:t>(AT)</a:t>
            </a:r>
            <a:r>
              <a:rPr lang="en-US" sz="2400" dirty="0">
                <a:hlinkClick r:id="rId4"/>
              </a:rPr>
              <a:t>unifi.it</a:t>
            </a:r>
            <a:r>
              <a:rPr lang="en-US" sz="2400" dirty="0"/>
              <a:t> </a:t>
            </a:r>
            <a:br>
              <a:rPr lang="en-US" sz="2400" dirty="0"/>
            </a:br>
            <a:r>
              <a:rPr lang="en-US" sz="2400" dirty="0"/>
              <a:t> </a:t>
            </a:r>
          </a:p>
          <a:p>
            <a:r>
              <a:rPr lang="en-US" sz="2400" b="1" dirty="0">
                <a:solidFill>
                  <a:srgbClr val="990000"/>
                </a:solidFill>
              </a:rPr>
              <a:t>Tutors</a:t>
            </a:r>
          </a:p>
          <a:p>
            <a:r>
              <a:rPr lang="en-US" sz="2400" dirty="0">
                <a:hlinkClick r:id="rId5"/>
              </a:rPr>
              <a:t>Prof. Francesca GIAMBONA</a:t>
            </a:r>
            <a:endParaRPr lang="en-US" sz="2400" dirty="0"/>
          </a:p>
          <a:p>
            <a:r>
              <a:rPr lang="en-US" sz="2400" dirty="0" err="1">
                <a:hlinkClick r:id="rId6"/>
              </a:rPr>
              <a:t>francesca.giambona</a:t>
            </a:r>
            <a:r>
              <a:rPr lang="en-US" sz="2400" dirty="0"/>
              <a:t>(AT)</a:t>
            </a:r>
            <a:r>
              <a:rPr lang="en-US" sz="2400" dirty="0">
                <a:hlinkClick r:id="rId6"/>
              </a:rPr>
              <a:t>unifi.it</a:t>
            </a:r>
            <a:endParaRPr lang="en-US" sz="2400" dirty="0"/>
          </a:p>
          <a:p>
            <a:endParaRPr lang="en-US" sz="2400" dirty="0"/>
          </a:p>
          <a:p>
            <a:r>
              <a:rPr lang="en-US" sz="2400" dirty="0">
                <a:hlinkClick r:id="rId7"/>
              </a:rPr>
              <a:t>Prof. Elena PIRANI</a:t>
            </a:r>
            <a:endParaRPr lang="en-US" sz="2400" dirty="0"/>
          </a:p>
          <a:p>
            <a:r>
              <a:rPr lang="en-US" sz="2400" dirty="0" err="1">
                <a:hlinkClick r:id="rId8"/>
              </a:rPr>
              <a:t>elena.pirani</a:t>
            </a:r>
            <a:r>
              <a:rPr lang="en-US" sz="2400" dirty="0"/>
              <a:t>(AT)</a:t>
            </a:r>
            <a:r>
              <a:rPr lang="en-US" sz="2400" dirty="0">
                <a:hlinkClick r:id="rId8"/>
              </a:rPr>
              <a:t>unifi.it</a:t>
            </a:r>
            <a:r>
              <a:rPr lang="en-US" sz="2400" dirty="0"/>
              <a:t> </a:t>
            </a:r>
          </a:p>
          <a:p>
            <a:endParaRPr lang="en-US" sz="2400" dirty="0"/>
          </a:p>
        </p:txBody>
      </p:sp>
    </p:spTree>
    <p:extLst>
      <p:ext uri="{BB962C8B-B14F-4D97-AF65-F5344CB8AC3E}">
        <p14:creationId xmlns:p14="http://schemas.microsoft.com/office/powerpoint/2010/main" val="1252668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7"/>
          </p:nvPr>
        </p:nvSpPr>
        <p:spPr/>
        <p:txBody>
          <a:bodyPr/>
          <a:lstStyle/>
          <a:p>
            <a:fld id="{B6F15528-21DE-4FAA-801E-634DDDAF4B2B}" type="slidenum">
              <a:rPr lang="it-IT" smtClean="0"/>
              <a:t>34</a:t>
            </a:fld>
            <a:endParaRPr lang="it-IT"/>
          </a:p>
        </p:txBody>
      </p:sp>
      <p:sp>
        <p:nvSpPr>
          <p:cNvPr id="5" name="CasellaDiTesto 4"/>
          <p:cNvSpPr txBox="1"/>
          <p:nvPr/>
        </p:nvSpPr>
        <p:spPr>
          <a:xfrm>
            <a:off x="0" y="1295400"/>
            <a:ext cx="9144000" cy="5663089"/>
          </a:xfrm>
          <a:prstGeom prst="rect">
            <a:avLst/>
          </a:prstGeom>
          <a:solidFill>
            <a:schemeClr val="bg1"/>
          </a:solidFill>
        </p:spPr>
        <p:txBody>
          <a:bodyPr wrap="square" rtlCol="0">
            <a:spAutoFit/>
          </a:bodyPr>
          <a:lstStyle/>
          <a:p>
            <a:r>
              <a:rPr lang="it-IT" sz="3200" b="1" dirty="0">
                <a:solidFill>
                  <a:srgbClr val="990000"/>
                </a:solidFill>
              </a:rPr>
              <a:t>CONTACTS</a:t>
            </a:r>
          </a:p>
          <a:p>
            <a:endParaRPr lang="it-IT" dirty="0"/>
          </a:p>
          <a:p>
            <a:r>
              <a:rPr lang="en-US" sz="2400" b="1" dirty="0">
                <a:solidFill>
                  <a:srgbClr val="990000"/>
                </a:solidFill>
              </a:rPr>
              <a:t>Study plan</a:t>
            </a:r>
            <a:br>
              <a:rPr lang="en-US" sz="2400" b="1" dirty="0"/>
            </a:br>
            <a:r>
              <a:rPr lang="en-US" sz="2400" dirty="0">
                <a:hlinkClick r:id="rId2"/>
              </a:rPr>
              <a:t>Prof. Laura Grassini</a:t>
            </a:r>
            <a:br>
              <a:rPr lang="en-US" sz="2400" dirty="0"/>
            </a:br>
            <a:r>
              <a:rPr lang="en-US" sz="2400" dirty="0"/>
              <a:t>Email: </a:t>
            </a:r>
            <a:r>
              <a:rPr lang="en-US" sz="2400" dirty="0" err="1"/>
              <a:t>laura.grassini</a:t>
            </a:r>
            <a:r>
              <a:rPr lang="en-US" sz="2400" dirty="0"/>
              <a:t>(AT)unifi.it</a:t>
            </a:r>
          </a:p>
          <a:p>
            <a:r>
              <a:rPr lang="en-US" sz="2400" dirty="0">
                <a:hlinkClick r:id="rId3"/>
              </a:rPr>
              <a:t>Prof. Elena Pirani</a:t>
            </a:r>
            <a:r>
              <a:rPr lang="en-US" sz="2400" dirty="0"/>
              <a:t>  </a:t>
            </a:r>
          </a:p>
          <a:p>
            <a:r>
              <a:rPr lang="en-US" sz="2400" dirty="0"/>
              <a:t>Email: </a:t>
            </a:r>
            <a:r>
              <a:rPr lang="en-US" sz="2400" dirty="0" err="1"/>
              <a:t>elena.pirani</a:t>
            </a:r>
            <a:r>
              <a:rPr lang="en-US" sz="2400" dirty="0"/>
              <a:t>(AT)unifi.it</a:t>
            </a:r>
          </a:p>
          <a:p>
            <a:r>
              <a:rPr lang="en-US" sz="2400" dirty="0"/>
              <a:t> </a:t>
            </a:r>
          </a:p>
          <a:p>
            <a:r>
              <a:rPr lang="en-US" sz="2400" b="1" dirty="0">
                <a:solidFill>
                  <a:srgbClr val="990000"/>
                </a:solidFill>
              </a:rPr>
              <a:t>Learning agreement, international relations and Erasmus</a:t>
            </a:r>
            <a:r>
              <a:rPr lang="en-US" sz="2400" b="1" dirty="0"/>
              <a:t> </a:t>
            </a:r>
            <a:br>
              <a:rPr lang="en-US" sz="2400" dirty="0"/>
            </a:br>
            <a:r>
              <a:rPr lang="en-US" sz="2400" u="sng" dirty="0">
                <a:solidFill>
                  <a:srgbClr val="0000FF"/>
                </a:solidFill>
                <a:hlinkClick r:id="rId4"/>
              </a:rPr>
              <a:t>Prof. Daniele </a:t>
            </a:r>
            <a:r>
              <a:rPr lang="en-US" sz="2400" u="sng" dirty="0" err="1">
                <a:solidFill>
                  <a:srgbClr val="0000FF"/>
                </a:solidFill>
                <a:hlinkClick r:id="rId4"/>
              </a:rPr>
              <a:t>Vignoli</a:t>
            </a:r>
            <a:br>
              <a:rPr lang="en-US" sz="2400" dirty="0"/>
            </a:br>
            <a:r>
              <a:rPr lang="en-US" sz="2400" dirty="0"/>
              <a:t>Email: </a:t>
            </a:r>
            <a:r>
              <a:rPr lang="en-US" sz="2400" dirty="0" err="1"/>
              <a:t>daniele.vignoli</a:t>
            </a:r>
            <a:r>
              <a:rPr lang="en-US" sz="2400" dirty="0"/>
              <a:t>(AT)unifi.it</a:t>
            </a:r>
          </a:p>
          <a:p>
            <a:r>
              <a:rPr lang="en-US" sz="2400" dirty="0"/>
              <a:t> </a:t>
            </a:r>
          </a:p>
          <a:p>
            <a:r>
              <a:rPr lang="en-US" sz="2400" b="1" dirty="0">
                <a:solidFill>
                  <a:srgbClr val="990000"/>
                </a:solidFill>
              </a:rPr>
              <a:t>Internships and job-placement activities</a:t>
            </a:r>
            <a:br>
              <a:rPr lang="en-US" sz="2400" b="1" dirty="0"/>
            </a:br>
            <a:r>
              <a:rPr lang="en-US" sz="2400" dirty="0">
                <a:hlinkClick r:id="rId5"/>
              </a:rPr>
              <a:t>Prof. Benedetto </a:t>
            </a:r>
            <a:r>
              <a:rPr lang="en-US" sz="2400" dirty="0" err="1">
                <a:hlinkClick r:id="rId5"/>
              </a:rPr>
              <a:t>Rocchi</a:t>
            </a:r>
            <a:br>
              <a:rPr lang="en-US" sz="2400" dirty="0"/>
            </a:br>
            <a:r>
              <a:rPr lang="en-US" sz="2400" dirty="0"/>
              <a:t>Email: </a:t>
            </a:r>
            <a:r>
              <a:rPr lang="en-US" sz="2400" dirty="0" err="1"/>
              <a:t>grassini</a:t>
            </a:r>
            <a:r>
              <a:rPr lang="en-US" sz="2400" dirty="0"/>
              <a:t>(AT)disia.unifi.it</a:t>
            </a:r>
          </a:p>
        </p:txBody>
      </p:sp>
    </p:spTree>
    <p:extLst>
      <p:ext uri="{BB962C8B-B14F-4D97-AF65-F5344CB8AC3E}">
        <p14:creationId xmlns:p14="http://schemas.microsoft.com/office/powerpoint/2010/main" val="1569560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7"/>
          </p:nvPr>
        </p:nvSpPr>
        <p:spPr/>
        <p:txBody>
          <a:bodyPr/>
          <a:lstStyle/>
          <a:p>
            <a:fld id="{B6F15528-21DE-4FAA-801E-634DDDAF4B2B}" type="slidenum">
              <a:rPr lang="it-IT" smtClean="0"/>
              <a:t>35</a:t>
            </a:fld>
            <a:endParaRPr lang="it-IT"/>
          </a:p>
        </p:txBody>
      </p:sp>
      <p:sp>
        <p:nvSpPr>
          <p:cNvPr id="5" name="CasellaDiTesto 4"/>
          <p:cNvSpPr txBox="1"/>
          <p:nvPr/>
        </p:nvSpPr>
        <p:spPr>
          <a:xfrm>
            <a:off x="-3629" y="1280886"/>
            <a:ext cx="9147629" cy="5386090"/>
          </a:xfrm>
          <a:prstGeom prst="rect">
            <a:avLst/>
          </a:prstGeom>
          <a:solidFill>
            <a:schemeClr val="bg1"/>
          </a:solidFill>
        </p:spPr>
        <p:txBody>
          <a:bodyPr wrap="square" rtlCol="0">
            <a:spAutoFit/>
          </a:bodyPr>
          <a:lstStyle/>
          <a:p>
            <a:r>
              <a:rPr lang="it-IT" sz="3200" b="1" dirty="0">
                <a:solidFill>
                  <a:srgbClr val="990000"/>
                </a:solidFill>
              </a:rPr>
              <a:t>CONTACTS</a:t>
            </a:r>
          </a:p>
          <a:p>
            <a:endParaRPr lang="it-IT" sz="2400" dirty="0"/>
          </a:p>
          <a:p>
            <a:r>
              <a:rPr lang="en-US" sz="2400" b="1" dirty="0">
                <a:solidFill>
                  <a:srgbClr val="990000"/>
                </a:solidFill>
              </a:rPr>
              <a:t>Student office</a:t>
            </a:r>
            <a:br>
              <a:rPr lang="en-US" sz="2400" dirty="0">
                <a:solidFill>
                  <a:srgbClr val="990000"/>
                </a:solidFill>
              </a:rPr>
            </a:br>
            <a:r>
              <a:rPr lang="it-IT" sz="2400" dirty="0" err="1"/>
              <a:t>informa.studenti</a:t>
            </a:r>
            <a:r>
              <a:rPr lang="it-IT" sz="2400" dirty="0"/>
              <a:t>(AT)unifi.it</a:t>
            </a:r>
          </a:p>
          <a:p>
            <a:r>
              <a:rPr lang="it-IT" sz="2400" dirty="0"/>
              <a:t>ITA: </a:t>
            </a:r>
            <a:r>
              <a:rPr lang="it-IT" sz="2400" dirty="0">
                <a:hlinkClick r:id="rId2"/>
              </a:rPr>
              <a:t>https://www.unifi.it/cmpro-v-p-567.html#accesso_segreterie</a:t>
            </a:r>
            <a:r>
              <a:rPr lang="it-IT" sz="2400" dirty="0"/>
              <a:t> </a:t>
            </a:r>
          </a:p>
          <a:p>
            <a:r>
              <a:rPr lang="it-IT" sz="2400" dirty="0"/>
              <a:t>ENG: </a:t>
            </a:r>
            <a:r>
              <a:rPr lang="it-IT" sz="2400" dirty="0">
                <a:hlinkClick r:id="rId3"/>
              </a:rPr>
              <a:t>https://www.unifi.it/vp-10837-student-administration-offices.html</a:t>
            </a:r>
            <a:r>
              <a:rPr lang="it-IT" sz="2400" dirty="0"/>
              <a:t> </a:t>
            </a:r>
          </a:p>
          <a:p>
            <a:endParaRPr lang="it-IT" sz="2400" dirty="0"/>
          </a:p>
          <a:p>
            <a:endParaRPr lang="it-IT" sz="2400" dirty="0"/>
          </a:p>
          <a:p>
            <a:r>
              <a:rPr lang="en-US" sz="2400" dirty="0"/>
              <a:t> </a:t>
            </a:r>
          </a:p>
          <a:p>
            <a:r>
              <a:rPr lang="it-IT" sz="2400" b="1" dirty="0">
                <a:solidFill>
                  <a:srgbClr val="990000"/>
                </a:solidFill>
              </a:rPr>
              <a:t>International desk</a:t>
            </a:r>
            <a:br>
              <a:rPr lang="it-IT" sz="2400" b="1" dirty="0"/>
            </a:br>
            <a:r>
              <a:rPr lang="it-IT" sz="2400" dirty="0"/>
              <a:t>ITA : </a:t>
            </a:r>
            <a:r>
              <a:rPr lang="it-IT" sz="2400" dirty="0">
                <a:hlinkClick r:id="rId4"/>
              </a:rPr>
              <a:t>https://www.unifi.it/cmpro-v-p-567.html#studente_straniero</a:t>
            </a:r>
            <a:br>
              <a:rPr lang="it-IT" sz="2400" dirty="0"/>
            </a:br>
            <a:r>
              <a:rPr lang="it-IT" sz="2400" dirty="0"/>
              <a:t>ENG : </a:t>
            </a:r>
            <a:r>
              <a:rPr lang="it-IT" sz="2400" dirty="0">
                <a:hlinkClick r:id="rId5"/>
              </a:rPr>
              <a:t>https://www.unifi.it/vp-10924-international-desk.html</a:t>
            </a:r>
            <a:endParaRPr lang="it-IT" sz="2400" dirty="0"/>
          </a:p>
          <a:p>
            <a:endParaRPr lang="it-IT" sz="2400" dirty="0"/>
          </a:p>
          <a:p>
            <a:endParaRPr lang="en-US" sz="2400" dirty="0"/>
          </a:p>
        </p:txBody>
      </p:sp>
    </p:spTree>
    <p:extLst>
      <p:ext uri="{BB962C8B-B14F-4D97-AF65-F5344CB8AC3E}">
        <p14:creationId xmlns:p14="http://schemas.microsoft.com/office/powerpoint/2010/main" val="1835718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7"/>
          </p:nvPr>
        </p:nvSpPr>
        <p:spPr/>
        <p:txBody>
          <a:bodyPr/>
          <a:lstStyle/>
          <a:p>
            <a:fld id="{B6F15528-21DE-4FAA-801E-634DDDAF4B2B}" type="slidenum">
              <a:rPr lang="it-IT" smtClean="0"/>
              <a:t>36</a:t>
            </a:fld>
            <a:endParaRPr lang="it-IT"/>
          </a:p>
        </p:txBody>
      </p:sp>
      <p:sp>
        <p:nvSpPr>
          <p:cNvPr id="4"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6" name="CasellaDiTesto 5"/>
          <p:cNvSpPr txBox="1"/>
          <p:nvPr/>
        </p:nvSpPr>
        <p:spPr>
          <a:xfrm>
            <a:off x="228600" y="1595021"/>
            <a:ext cx="8444023" cy="5016758"/>
          </a:xfrm>
          <a:prstGeom prst="rect">
            <a:avLst/>
          </a:prstGeom>
          <a:noFill/>
        </p:spPr>
        <p:txBody>
          <a:bodyPr wrap="square" rtlCol="0">
            <a:spAutoFit/>
          </a:bodyPr>
          <a:lstStyle/>
          <a:p>
            <a:r>
              <a:rPr lang="it-IT" sz="3200" b="1" dirty="0"/>
              <a:t>How to </a:t>
            </a:r>
            <a:r>
              <a:rPr lang="it-IT" sz="3200" b="1" dirty="0" err="1"/>
              <a:t>get</a:t>
            </a:r>
            <a:r>
              <a:rPr lang="it-IT" sz="3200" b="1" dirty="0"/>
              <a:t> in </a:t>
            </a:r>
            <a:r>
              <a:rPr lang="it-IT" sz="3200" b="1" dirty="0" err="1"/>
              <a:t>contact</a:t>
            </a:r>
            <a:r>
              <a:rPr lang="it-IT" sz="3200" b="1" dirty="0"/>
              <a:t> with a professor</a:t>
            </a:r>
          </a:p>
          <a:p>
            <a:endParaRPr lang="it-IT" sz="2400" dirty="0"/>
          </a:p>
          <a:p>
            <a:pPr marL="342900" indent="-342900">
              <a:buFont typeface="Arial" panose="020B0604020202020204" pitchFamily="34" charset="0"/>
              <a:buChar char="•"/>
            </a:pPr>
            <a:r>
              <a:rPr lang="it-IT" sz="2400" dirty="0">
                <a:hlinkClick r:id="rId3"/>
              </a:rPr>
              <a:t>http://www.unifi.it</a:t>
            </a:r>
            <a:r>
              <a:rPr lang="it-IT" sz="2400" dirty="0"/>
              <a:t> </a:t>
            </a:r>
          </a:p>
          <a:p>
            <a:pPr marL="342900" indent="-342900">
              <a:buFont typeface="Arial" panose="020B0604020202020204" pitchFamily="34" charset="0"/>
              <a:buChar char="•"/>
            </a:pPr>
            <a:r>
              <a:rPr lang="en-US" sz="2400" dirty="0"/>
              <a:t>Write the person’s surname in the website  search engine</a:t>
            </a:r>
          </a:p>
          <a:p>
            <a:pPr marL="342900" indent="-342900">
              <a:buFont typeface="Arial" panose="020B0604020202020204" pitchFamily="34" charset="0"/>
              <a:buChar char="•"/>
            </a:pPr>
            <a:r>
              <a:rPr lang="en-US" sz="2400" dirty="0"/>
              <a:t>Click on the person’s name which appears </a:t>
            </a:r>
          </a:p>
          <a:p>
            <a:pPr marL="342900" indent="-342900">
              <a:buFont typeface="Arial" panose="020B0604020202020204" pitchFamily="34" charset="0"/>
              <a:buChar char="•"/>
            </a:pPr>
            <a:r>
              <a:rPr lang="en-US" sz="2400" dirty="0"/>
              <a:t>Visit the person’s page where you will find all the information (courses, office hours and special messages). </a:t>
            </a:r>
          </a:p>
          <a:p>
            <a:pPr marL="342900" indent="-342900">
              <a:buFont typeface="Arial" panose="020B0604020202020204" pitchFamily="34" charset="0"/>
              <a:buChar char="•"/>
            </a:pPr>
            <a:r>
              <a:rPr lang="en-US" sz="2400" dirty="0"/>
              <a:t>For any information with the professor, please write an email:</a:t>
            </a:r>
          </a:p>
          <a:p>
            <a:pPr marL="800100" lvl="1" indent="-342900">
              <a:buFont typeface="Arial" panose="020B0604020202020204" pitchFamily="34" charset="0"/>
              <a:buChar char="•"/>
            </a:pPr>
            <a:r>
              <a:rPr lang="en-US" sz="2400" dirty="0"/>
              <a:t>using your institutional email address</a:t>
            </a:r>
          </a:p>
          <a:p>
            <a:pPr marL="800100" lvl="1" indent="-342900">
              <a:buFont typeface="Arial" panose="020B0604020202020204" pitchFamily="34" charset="0"/>
              <a:buChar char="•"/>
            </a:pPr>
            <a:r>
              <a:rPr lang="en-US" sz="2400" dirty="0"/>
              <a:t>indicating master program, year of enrolment, ID number</a:t>
            </a:r>
          </a:p>
          <a:p>
            <a:pPr marL="800100" lvl="1" indent="-342900">
              <a:buFont typeface="Arial" panose="020B0604020202020204" pitchFamily="34" charset="0"/>
              <a:buChar char="•"/>
            </a:pPr>
            <a:r>
              <a:rPr lang="en-US" sz="2400" dirty="0"/>
              <a:t>clearly explaining your question.</a:t>
            </a:r>
          </a:p>
          <a:p>
            <a:endParaRPr lang="it-IT" sz="2400" dirty="0"/>
          </a:p>
          <a:p>
            <a:endParaRPr lang="it-IT" sz="2400" dirty="0"/>
          </a:p>
        </p:txBody>
      </p:sp>
    </p:spTree>
    <p:extLst>
      <p:ext uri="{BB962C8B-B14F-4D97-AF65-F5344CB8AC3E}">
        <p14:creationId xmlns:p14="http://schemas.microsoft.com/office/powerpoint/2010/main" val="3223654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7"/>
          </p:nvPr>
        </p:nvSpPr>
        <p:spPr/>
        <p:txBody>
          <a:bodyPr/>
          <a:lstStyle/>
          <a:p>
            <a:fld id="{B6F15528-21DE-4FAA-801E-634DDDAF4B2B}" type="slidenum">
              <a:rPr lang="it-IT" smtClean="0"/>
              <a:t>37</a:t>
            </a:fld>
            <a:endParaRPr lang="it-IT"/>
          </a:p>
        </p:txBody>
      </p:sp>
      <p:pic>
        <p:nvPicPr>
          <p:cNvPr id="4" name="Picture 2" descr="Image result for thank you offici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6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7" name="CasellaDiTesto 6"/>
          <p:cNvSpPr txBox="1"/>
          <p:nvPr/>
        </p:nvSpPr>
        <p:spPr>
          <a:xfrm>
            <a:off x="1219200" y="3124200"/>
            <a:ext cx="6629400" cy="523220"/>
          </a:xfrm>
          <a:prstGeom prst="rect">
            <a:avLst/>
          </a:prstGeom>
          <a:noFill/>
        </p:spPr>
        <p:txBody>
          <a:bodyPr wrap="square" rtlCol="0">
            <a:spAutoFit/>
          </a:bodyPr>
          <a:lstStyle/>
          <a:p>
            <a:pPr algn="ctr"/>
            <a:r>
              <a:rPr lang="it-IT" sz="2800" b="1" dirty="0"/>
              <a:t>Presentation of some </a:t>
            </a:r>
            <a:r>
              <a:rPr lang="it-IT" sz="2800" b="1" dirty="0" err="1"/>
              <a:t>courses</a:t>
            </a:r>
            <a:endParaRPr lang="it-IT" sz="2800" b="1" dirty="0"/>
          </a:p>
        </p:txBody>
      </p:sp>
    </p:spTree>
    <p:extLst>
      <p:ext uri="{BB962C8B-B14F-4D97-AF65-F5344CB8AC3E}">
        <p14:creationId xmlns:p14="http://schemas.microsoft.com/office/powerpoint/2010/main" val="3922849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7">
            <a:hlinkClick r:id="rId2"/>
          </p:cNvPr>
          <p:cNvSpPr>
            <a:spLocks noChangeArrowheads="1"/>
          </p:cNvSpPr>
          <p:nvPr/>
        </p:nvSpPr>
        <p:spPr bwMode="auto">
          <a:xfrm>
            <a:off x="0" y="320565"/>
            <a:ext cx="9144000" cy="107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defTabSz="685800" eaLnBrk="0" fontAlgn="base" hangingPunct="0">
              <a:spcBef>
                <a:spcPct val="0"/>
              </a:spcBef>
              <a:spcAft>
                <a:spcPct val="0"/>
              </a:spcAft>
            </a:pPr>
            <a:r>
              <a:rPr lang="it-IT" altLang="it-IT" sz="1350">
                <a:solidFill>
                  <a:prstClr val="white"/>
                </a:solidFill>
                <a:latin typeface="Arial" panose="020B0604020202020204" pitchFamily="34" charset="0"/>
              </a:rPr>
              <a:t>  </a:t>
            </a:r>
            <a:r>
              <a:rPr lang="it-IT" altLang="it-IT" sz="6375">
                <a:solidFill>
                  <a:prstClr val="white"/>
                </a:solidFill>
                <a:latin typeface="Arial" panose="020B0604020202020204" pitchFamily="34" charset="0"/>
              </a:rPr>
              <a:t> </a:t>
            </a:r>
            <a:r>
              <a:rPr lang="it-IT" altLang="it-IT" sz="1350">
                <a:solidFill>
                  <a:prstClr val="white"/>
                </a:solidFill>
                <a:latin typeface="Arial" panose="020B0604020202020204" pitchFamily="34" charset="0"/>
              </a:rPr>
              <a:t>                                          </a:t>
            </a:r>
          </a:p>
        </p:txBody>
      </p:sp>
      <p:pic>
        <p:nvPicPr>
          <p:cNvPr id="1027"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 y="-27075"/>
            <a:ext cx="9159976"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4"/>
          <p:cNvSpPr txBox="1">
            <a:spLocks noChangeArrowheads="1"/>
          </p:cNvSpPr>
          <p:nvPr/>
        </p:nvSpPr>
        <p:spPr bwMode="auto">
          <a:xfrm>
            <a:off x="304800" y="1524000"/>
            <a:ext cx="5311379"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342900" fontAlgn="base">
              <a:spcBef>
                <a:spcPct val="0"/>
              </a:spcBef>
              <a:spcAft>
                <a:spcPct val="0"/>
              </a:spcAft>
            </a:pPr>
            <a:r>
              <a:rPr lang="en-US" altLang="it-IT" sz="2400" b="1" dirty="0">
                <a:solidFill>
                  <a:srgbClr val="002060"/>
                </a:solidFill>
              </a:rPr>
              <a:t>ECONOMIC HISTORY OF TOURISM</a:t>
            </a:r>
          </a:p>
          <a:p>
            <a:pPr defTabSz="342900" fontAlgn="base">
              <a:spcBef>
                <a:spcPct val="0"/>
              </a:spcBef>
              <a:spcAft>
                <a:spcPct val="0"/>
              </a:spcAft>
            </a:pPr>
            <a:r>
              <a:rPr lang="en-US" altLang="it-IT" sz="1350" b="1" dirty="0">
                <a:solidFill>
                  <a:srgbClr val="002060"/>
                </a:solidFill>
              </a:rPr>
              <a:t>Prof. Francesco GUIDI BRUSCOLI</a:t>
            </a:r>
          </a:p>
          <a:p>
            <a:pPr defTabSz="342900" fontAlgn="base">
              <a:spcBef>
                <a:spcPct val="0"/>
              </a:spcBef>
              <a:spcAft>
                <a:spcPct val="0"/>
              </a:spcAft>
            </a:pPr>
            <a:endParaRPr lang="en-US" altLang="it-IT" sz="1350" dirty="0">
              <a:solidFill>
                <a:prstClr val="white"/>
              </a:solidFill>
            </a:endParaRPr>
          </a:p>
          <a:p>
            <a:pPr defTabSz="342900" fontAlgn="base">
              <a:spcBef>
                <a:spcPct val="0"/>
              </a:spcBef>
              <a:spcAft>
                <a:spcPct val="0"/>
              </a:spcAft>
            </a:pPr>
            <a:endParaRPr lang="en-US" altLang="it-IT" sz="1350" b="1" dirty="0">
              <a:solidFill>
                <a:schemeClr val="tx2">
                  <a:lumMod val="50000"/>
                </a:schemeClr>
              </a:solidFill>
            </a:endParaRPr>
          </a:p>
          <a:p>
            <a:pPr marL="285750" indent="-285750" defTabSz="342900" fontAlgn="base">
              <a:spcBef>
                <a:spcPct val="0"/>
              </a:spcBef>
              <a:spcAft>
                <a:spcPct val="0"/>
              </a:spcAft>
              <a:buFont typeface="Arial" panose="020B0604020202020204" pitchFamily="34" charset="0"/>
              <a:buChar char="•"/>
            </a:pPr>
            <a:r>
              <a:rPr lang="en-US" altLang="it-IT" sz="1350" b="1" dirty="0">
                <a:solidFill>
                  <a:schemeClr val="tx2">
                    <a:lumMod val="50000"/>
                  </a:schemeClr>
                </a:solidFill>
              </a:rPr>
              <a:t>TRAVELLING FROM THE ANTIQUITY TO MODERN TIMES</a:t>
            </a:r>
          </a:p>
          <a:p>
            <a:pPr marL="285750" indent="-285750" defTabSz="342900" fontAlgn="base">
              <a:spcBef>
                <a:spcPct val="0"/>
              </a:spcBef>
              <a:spcAft>
                <a:spcPct val="0"/>
              </a:spcAft>
              <a:buFont typeface="Arial" panose="020B0604020202020204" pitchFamily="34" charset="0"/>
              <a:buChar char="•"/>
            </a:pPr>
            <a:r>
              <a:rPr lang="en-US" altLang="it-IT" sz="1350" b="1" dirty="0">
                <a:solidFill>
                  <a:schemeClr val="tx2">
                    <a:lumMod val="50000"/>
                  </a:schemeClr>
                </a:solidFill>
              </a:rPr>
              <a:t>DEFINITIONS OF TOURISM</a:t>
            </a:r>
          </a:p>
          <a:p>
            <a:pPr marL="285750" indent="-285750" defTabSz="342900" fontAlgn="base">
              <a:spcBef>
                <a:spcPct val="0"/>
              </a:spcBef>
              <a:spcAft>
                <a:spcPct val="0"/>
              </a:spcAft>
              <a:buFont typeface="Arial" panose="020B0604020202020204" pitchFamily="34" charset="0"/>
              <a:buChar char="•"/>
            </a:pPr>
            <a:r>
              <a:rPr lang="it-IT" altLang="it-IT" sz="1350" b="1" dirty="0">
                <a:solidFill>
                  <a:schemeClr val="tx2">
                    <a:lumMod val="50000"/>
                  </a:schemeClr>
                </a:solidFill>
              </a:rPr>
              <a:t>WHAT IS TOURISM HISTORY?</a:t>
            </a:r>
          </a:p>
          <a:p>
            <a:pPr marL="285750" indent="-285750" defTabSz="342900" fontAlgn="base">
              <a:spcBef>
                <a:spcPct val="0"/>
              </a:spcBef>
              <a:spcAft>
                <a:spcPct val="0"/>
              </a:spcAft>
              <a:buFont typeface="Arial" panose="020B0604020202020204" pitchFamily="34" charset="0"/>
              <a:buChar char="•"/>
            </a:pPr>
            <a:r>
              <a:rPr lang="it-IT" altLang="it-IT" sz="1350" b="1" dirty="0">
                <a:solidFill>
                  <a:schemeClr val="tx2">
                    <a:lumMod val="50000"/>
                  </a:schemeClr>
                </a:solidFill>
              </a:rPr>
              <a:t>DEMAND AND SUPPLY IN TOURISM</a:t>
            </a:r>
            <a:endParaRPr lang="en-GB" altLang="it-IT" sz="1350" b="1" dirty="0">
              <a:solidFill>
                <a:schemeClr val="tx2">
                  <a:lumMod val="50000"/>
                </a:schemeClr>
              </a:solidFill>
            </a:endParaRPr>
          </a:p>
        </p:txBody>
      </p:sp>
      <p:pic>
        <p:nvPicPr>
          <p:cNvPr id="1029" name="Picture 5"/>
          <p:cNvPicPr>
            <a:picLocks noChangeAspect="1"/>
          </p:cNvPicPr>
          <p:nvPr/>
        </p:nvPicPr>
        <p:blipFill>
          <a:blip r:embed="rId4" cstate="print">
            <a:extLst>
              <a:ext uri="{28A0092B-C50C-407E-A947-70E740481C1C}">
                <a14:useLocalDpi xmlns:a14="http://schemas.microsoft.com/office/drawing/2010/main" val="0"/>
              </a:ext>
            </a:extLst>
          </a:blip>
          <a:srcRect l="11537" t="13760" r="13907" b="6465"/>
          <a:stretch>
            <a:fillRect/>
          </a:stretch>
        </p:blipFill>
        <p:spPr bwMode="auto">
          <a:xfrm>
            <a:off x="5730479" y="1865710"/>
            <a:ext cx="2926556" cy="221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437" b="3109"/>
          <a:stretch/>
        </p:blipFill>
        <p:spPr bwMode="auto">
          <a:xfrm>
            <a:off x="594122" y="4132660"/>
            <a:ext cx="3256359" cy="167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rgbClr val="000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31" name="TextBox 13"/>
          <p:cNvSpPr txBox="1">
            <a:spLocks noChangeArrowheads="1"/>
          </p:cNvSpPr>
          <p:nvPr/>
        </p:nvSpPr>
        <p:spPr bwMode="auto">
          <a:xfrm>
            <a:off x="5720955" y="4900612"/>
            <a:ext cx="31849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285750" indent="-285750" defTabSz="342900" fontAlgn="base">
              <a:lnSpc>
                <a:spcPts val="1847"/>
              </a:lnSpc>
              <a:spcBef>
                <a:spcPct val="0"/>
              </a:spcBef>
              <a:spcAft>
                <a:spcPct val="0"/>
              </a:spcAft>
              <a:buFont typeface="Arial" panose="020B0604020202020204" pitchFamily="34" charset="0"/>
              <a:buChar char="•"/>
            </a:pPr>
            <a:r>
              <a:rPr lang="it-IT" altLang="it-IT" sz="1350" b="1" dirty="0">
                <a:solidFill>
                  <a:schemeClr val="tx2">
                    <a:lumMod val="50000"/>
                  </a:schemeClr>
                </a:solidFill>
              </a:rPr>
              <a:t>THE ORIGINS OF TOURISM</a:t>
            </a:r>
          </a:p>
          <a:p>
            <a:pPr marL="285750" indent="-285750" defTabSz="342900" fontAlgn="base">
              <a:lnSpc>
                <a:spcPts val="1847"/>
              </a:lnSpc>
              <a:spcBef>
                <a:spcPct val="0"/>
              </a:spcBef>
              <a:spcAft>
                <a:spcPct val="0"/>
              </a:spcAft>
              <a:buFont typeface="Arial" panose="020B0604020202020204" pitchFamily="34" charset="0"/>
              <a:buChar char="•"/>
            </a:pPr>
            <a:r>
              <a:rPr lang="it-IT" altLang="it-IT" sz="1350" b="1" dirty="0">
                <a:solidFill>
                  <a:schemeClr val="tx2">
                    <a:lumMod val="50000"/>
                  </a:schemeClr>
                </a:solidFill>
              </a:rPr>
              <a:t>THE GRAND TOUR</a:t>
            </a:r>
            <a:endParaRPr lang="en-US" altLang="it-IT" sz="1350" b="1" dirty="0">
              <a:solidFill>
                <a:schemeClr val="tx2">
                  <a:lumMod val="50000"/>
                </a:schemeClr>
              </a:solidFill>
            </a:endParaRPr>
          </a:p>
          <a:p>
            <a:pPr marL="285750" indent="-285750" defTabSz="342900" fontAlgn="base">
              <a:lnSpc>
                <a:spcPts val="1847"/>
              </a:lnSpc>
              <a:spcBef>
                <a:spcPct val="0"/>
              </a:spcBef>
              <a:spcAft>
                <a:spcPct val="0"/>
              </a:spcAft>
              <a:buFont typeface="Arial" panose="020B0604020202020204" pitchFamily="34" charset="0"/>
              <a:buChar char="•"/>
            </a:pPr>
            <a:r>
              <a:rPr lang="it-IT" altLang="it-IT" sz="1350" b="1" dirty="0">
                <a:solidFill>
                  <a:schemeClr val="tx2">
                    <a:lumMod val="50000"/>
                  </a:schemeClr>
                </a:solidFill>
              </a:rPr>
              <a:t>THE BIRTH OF MODERN TOURISM</a:t>
            </a:r>
          </a:p>
          <a:p>
            <a:pPr marL="285750" indent="-285750" defTabSz="342900" fontAlgn="base">
              <a:lnSpc>
                <a:spcPts val="1847"/>
              </a:lnSpc>
              <a:spcBef>
                <a:spcPct val="0"/>
              </a:spcBef>
              <a:spcAft>
                <a:spcPct val="0"/>
              </a:spcAft>
              <a:buFont typeface="Arial" panose="020B0604020202020204" pitchFamily="34" charset="0"/>
              <a:buChar char="•"/>
            </a:pPr>
            <a:r>
              <a:rPr lang="it-IT" altLang="it-IT" sz="1350" b="1" dirty="0">
                <a:solidFill>
                  <a:schemeClr val="tx2">
                    <a:lumMod val="50000"/>
                  </a:schemeClr>
                </a:solidFill>
              </a:rPr>
              <a:t>THOMAS COOK</a:t>
            </a:r>
            <a:endParaRPr lang="en-US" altLang="it-IT" sz="1350" b="1" dirty="0">
              <a:solidFill>
                <a:schemeClr val="tx2">
                  <a:lumMod val="50000"/>
                </a:schemeClr>
              </a:solidFill>
            </a:endParaRPr>
          </a:p>
          <a:p>
            <a:pPr marL="285750" indent="-285750" defTabSz="342900" fontAlgn="base">
              <a:lnSpc>
                <a:spcPts val="1847"/>
              </a:lnSpc>
              <a:spcBef>
                <a:spcPct val="0"/>
              </a:spcBef>
              <a:spcAft>
                <a:spcPct val="0"/>
              </a:spcAft>
              <a:buFont typeface="Arial" panose="020B0604020202020204" pitchFamily="34" charset="0"/>
              <a:buChar char="•"/>
            </a:pPr>
            <a:r>
              <a:rPr lang="it-IT" altLang="it-IT" sz="1350" b="1" dirty="0">
                <a:solidFill>
                  <a:schemeClr val="tx2">
                    <a:lumMod val="50000"/>
                  </a:schemeClr>
                </a:solidFill>
              </a:rPr>
              <a:t>MASS TOURISM</a:t>
            </a:r>
          </a:p>
          <a:p>
            <a:pPr marL="285750" indent="-285750" defTabSz="342900" fontAlgn="base">
              <a:lnSpc>
                <a:spcPts val="1847"/>
              </a:lnSpc>
              <a:spcBef>
                <a:spcPct val="0"/>
              </a:spcBef>
              <a:spcAft>
                <a:spcPct val="0"/>
              </a:spcAft>
              <a:buFont typeface="Arial" panose="020B0604020202020204" pitchFamily="34" charset="0"/>
              <a:buChar char="•"/>
            </a:pPr>
            <a:r>
              <a:rPr lang="it-IT" altLang="it-IT" sz="1350" b="1" dirty="0">
                <a:solidFill>
                  <a:schemeClr val="tx2">
                    <a:lumMod val="50000"/>
                  </a:schemeClr>
                </a:solidFill>
              </a:rPr>
              <a:t>GLOBAL TOURISM</a:t>
            </a:r>
            <a:endParaRPr lang="en-US" altLang="it-IT" sz="1350" b="1" dirty="0">
              <a:solidFill>
                <a:schemeClr val="tx2">
                  <a:lumMod val="50000"/>
                </a:schemeClr>
              </a:solidFill>
            </a:endParaRPr>
          </a:p>
        </p:txBody>
      </p:sp>
      <p:pic>
        <p:nvPicPr>
          <p:cNvPr id="1032" name="Picture 4" descr="CatalanAtlas1375"/>
          <p:cNvPicPr>
            <a:picLocks noChangeAspect="1" noChangeArrowheads="1"/>
          </p:cNvPicPr>
          <p:nvPr/>
        </p:nvPicPr>
        <p:blipFill>
          <a:blip r:embed="rId6">
            <a:lum contrast="12000"/>
            <a:extLst>
              <a:ext uri="{28A0092B-C50C-407E-A947-70E740481C1C}">
                <a14:useLocalDpi xmlns:a14="http://schemas.microsoft.com/office/drawing/2010/main" val="0"/>
              </a:ext>
            </a:extLst>
          </a:blip>
          <a:srcRect r="55566"/>
          <a:stretch>
            <a:fillRect/>
          </a:stretch>
        </p:blipFill>
        <p:spPr bwMode="auto">
          <a:xfrm>
            <a:off x="4070748" y="3621882"/>
            <a:ext cx="1429940" cy="21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defTabSz="342900">
              <a:defRPr/>
            </a:pPr>
            <a:fld id="{5F17427F-0D15-493E-9CD5-DE86FA4B7ADF}" type="slidenum">
              <a:rPr lang="en-US" smtClean="0">
                <a:solidFill>
                  <a:srgbClr val="146194">
                    <a:lumMod val="50000"/>
                  </a:srgbClr>
                </a:solidFill>
              </a:rPr>
              <a:pPr defTabSz="342900">
                <a:defRPr/>
              </a:pPr>
              <a:t>39</a:t>
            </a:fld>
            <a:endParaRPr lang="en-US">
              <a:solidFill>
                <a:srgbClr val="146194">
                  <a:lumMod val="50000"/>
                </a:srgbClr>
              </a:solidFill>
            </a:endParaRPr>
          </a:p>
        </p:txBody>
      </p:sp>
    </p:spTree>
    <p:extLst>
      <p:ext uri="{BB962C8B-B14F-4D97-AF65-F5344CB8AC3E}">
        <p14:creationId xmlns:p14="http://schemas.microsoft.com/office/powerpoint/2010/main" val="296647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28600" y="1447800"/>
            <a:ext cx="8229599" cy="430887"/>
          </a:xfrm>
        </p:spPr>
        <p:txBody>
          <a:bodyPr/>
          <a:lstStyle/>
          <a:p>
            <a:r>
              <a:rPr lang="it-IT" sz="2800" dirty="0"/>
              <a:t>WEB SITE : www.dsts.unifi.it</a:t>
            </a:r>
          </a:p>
        </p:txBody>
      </p:sp>
      <p:sp>
        <p:nvSpPr>
          <p:cNvPr id="4" name="Segnaposto numero diapositiva 3"/>
          <p:cNvSpPr>
            <a:spLocks noGrp="1"/>
          </p:cNvSpPr>
          <p:nvPr>
            <p:ph type="sldNum" sz="quarter" idx="7"/>
          </p:nvPr>
        </p:nvSpPr>
        <p:spPr/>
        <p:txBody>
          <a:bodyPr/>
          <a:lstStyle/>
          <a:p>
            <a:fld id="{B6F15528-21DE-4FAA-801E-634DDDAF4B2B}" type="slidenum">
              <a:rPr lang="it-IT" smtClean="0"/>
              <a:t>4</a:t>
            </a:fld>
            <a:endParaRPr lang="it-IT"/>
          </a:p>
        </p:txBody>
      </p:sp>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pic>
        <p:nvPicPr>
          <p:cNvPr id="2" name="Immagine 1"/>
          <p:cNvPicPr>
            <a:picLocks noChangeAspect="1"/>
          </p:cNvPicPr>
          <p:nvPr/>
        </p:nvPicPr>
        <p:blipFill>
          <a:blip r:embed="rId3"/>
          <a:stretch>
            <a:fillRect/>
          </a:stretch>
        </p:blipFill>
        <p:spPr>
          <a:xfrm>
            <a:off x="76200" y="1981200"/>
            <a:ext cx="8923153" cy="4149915"/>
          </a:xfrm>
          <a:prstGeom prst="rect">
            <a:avLst/>
          </a:prstGeom>
        </p:spPr>
      </p:pic>
      <p:sp>
        <p:nvSpPr>
          <p:cNvPr id="10" name="Freccia a destra 9"/>
          <p:cNvSpPr/>
          <p:nvPr/>
        </p:nvSpPr>
        <p:spPr>
          <a:xfrm rot="8784180">
            <a:off x="3336527" y="3055885"/>
            <a:ext cx="893544" cy="128534"/>
          </a:xfrm>
          <a:prstGeom prst="right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000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515304" y="1158998"/>
            <a:ext cx="4285405" cy="116955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DEMOGRAPHY AND</a:t>
            </a:r>
            <a:r>
              <a:rPr kumimoji="0" lang="en-US" sz="2200" b="1" i="0" u="none" strike="noStrike" kern="1200" cap="none" spc="0" normalizeH="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TOURISM</a:t>
            </a:r>
            <a:endParaRPr kumimoji="0" lang="en-US" sz="2200" b="1" i="0" u="none" strike="noStrike" kern="1200" cap="none" spc="0" normalizeH="0" baseline="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Daniele Vignoli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sp>
        <p:nvSpPr>
          <p:cNvPr id="2051" name="Rettangolo 1"/>
          <p:cNvSpPr>
            <a:spLocks noChangeArrowheads="1"/>
          </p:cNvSpPr>
          <p:nvPr/>
        </p:nvSpPr>
        <p:spPr bwMode="auto">
          <a:xfrm>
            <a:off x="-12700" y="1957388"/>
            <a:ext cx="51228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Demography is </a:t>
            </a:r>
            <a:r>
              <a:rPr kumimoji="0" lang="en-US" altLang="en-US" sz="1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the most important external factor that will shape the future of the tourism</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After being equipped with </a:t>
            </a:r>
            <a:r>
              <a:rPr kumimoji="0" lang="en-US" altLang="en-US" sz="1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basic demographic tools</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we will explore demographic trends and their implication in a </a:t>
            </a:r>
            <a:r>
              <a:rPr kumimoji="0" lang="en-US" altLang="en-US" sz="1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variety of tourism contexts</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addressing issues such as:</a:t>
            </a:r>
          </a:p>
          <a:p>
            <a:pPr marL="1085850" marR="0" lvl="1" indent="-342900" algn="l" defTabSz="914400" rtl="0" eaLnBrk="0" fontAlgn="base" latinLnBrk="0" hangingPunct="0">
              <a:lnSpc>
                <a:spcPts val="3000"/>
              </a:lnSpc>
              <a:spcBef>
                <a:spcPct val="0"/>
              </a:spcBef>
              <a:spcAft>
                <a:spcPct val="0"/>
              </a:spcAft>
              <a:buClr>
                <a:srgbClr val="C00000"/>
              </a:buClr>
              <a:buSzPct val="120000"/>
              <a:buFont typeface="Wingdings" panose="05000000000000000000" pitchFamily="2" charset="2"/>
              <a:buChar char="Ø"/>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Population growth, declining fertility rates, increased longevity, and immigration</a:t>
            </a:r>
          </a:p>
          <a:p>
            <a:pPr marL="1085850" marR="0" lvl="1" indent="-342900" algn="l" defTabSz="914400" rtl="0" eaLnBrk="0" fontAlgn="base" latinLnBrk="0" hangingPunct="0">
              <a:lnSpc>
                <a:spcPts val="3000"/>
              </a:lnSpc>
              <a:spcBef>
                <a:spcPct val="0"/>
              </a:spcBef>
              <a:spcAft>
                <a:spcPct val="0"/>
              </a:spcAft>
              <a:buClr>
                <a:srgbClr val="C00000"/>
              </a:buClr>
              <a:buSzPct val="120000"/>
              <a:buFont typeface="Wingdings" panose="05000000000000000000" pitchFamily="2" charset="2"/>
              <a:buChar char="Ø"/>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Generation Y in the context of travel futures, volunteer tourism, and global citizenship</a:t>
            </a:r>
          </a:p>
          <a:p>
            <a:pPr marL="1085850" marR="0" lvl="1" indent="-342900" algn="l" defTabSz="914400" rtl="0" eaLnBrk="0" fontAlgn="base" latinLnBrk="0" hangingPunct="0">
              <a:lnSpc>
                <a:spcPts val="3000"/>
              </a:lnSpc>
              <a:spcBef>
                <a:spcPct val="0"/>
              </a:spcBef>
              <a:spcAft>
                <a:spcPct val="0"/>
              </a:spcAft>
              <a:buClr>
                <a:srgbClr val="C00000"/>
              </a:buClr>
              <a:buSzPct val="120000"/>
              <a:buFont typeface="Wingdings" panose="05000000000000000000" pitchFamily="2" charset="2"/>
              <a:buChar char="Ø"/>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Family change and family tourism</a:t>
            </a:r>
          </a:p>
        </p:txBody>
      </p:sp>
      <p:pic>
        <p:nvPicPr>
          <p:cNvPr id="205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magin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3148013"/>
            <a:ext cx="36512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ttangolo 31"/>
          <p:cNvSpPr>
            <a:spLocks noChangeArrowheads="1"/>
          </p:cNvSpPr>
          <p:nvPr/>
        </p:nvSpPr>
        <p:spPr bwMode="auto">
          <a:xfrm>
            <a:off x="5253038" y="2157413"/>
            <a:ext cx="3514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Age compression</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Changing age characteristics of </a:t>
            </a:r>
            <a:r>
              <a:rPr kumimoji="0" lang="en-US" altLang="en-US" sz="1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six life-course stages </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will fundamentally impact the tourism sector</a:t>
            </a:r>
          </a:p>
        </p:txBody>
      </p:sp>
      <p:sp>
        <p:nvSpPr>
          <p:cNvPr id="2055" name="Rettangolo 1"/>
          <p:cNvSpPr>
            <a:spLocks noChangeArrowheads="1"/>
          </p:cNvSpPr>
          <p:nvPr/>
        </p:nvSpPr>
        <p:spPr bwMode="auto">
          <a:xfrm>
            <a:off x="5286375" y="6611938"/>
            <a:ext cx="1978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000" b="1" i="1" u="none" strike="noStrike" kern="1200" cap="none" spc="0" normalizeH="0" baseline="0" noProof="0">
                <a:ln>
                  <a:noFill/>
                </a:ln>
                <a:solidFill>
                  <a:prstClr val="black"/>
                </a:solidFill>
                <a:effectLst/>
                <a:uLnTx/>
                <a:uFillTx/>
                <a:latin typeface="OfficinaSansITCStd-Bold"/>
                <a:ea typeface="+mn-ea"/>
                <a:cs typeface="Arial" panose="020B0604020202020204" pitchFamily="34" charset="0"/>
              </a:rPr>
              <a:t>Source: Schänzel et al. (2012)</a:t>
            </a:r>
            <a:endParaRPr kumimoji="0" lang="en-US" altLang="it-IT" sz="1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455BEF-9E70-4C03-91C9-07A29E4B9BC3}"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95410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ttangolo 1"/>
          <p:cNvSpPr>
            <a:spLocks noChangeArrowheads="1"/>
          </p:cNvSpPr>
          <p:nvPr/>
        </p:nvSpPr>
        <p:spPr bwMode="auto">
          <a:xfrm>
            <a:off x="5491163" y="4865688"/>
            <a:ext cx="3060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STUDENTS’ WORK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Students will be asked to produce some reports on selected topics, to be presented to the class</a:t>
            </a:r>
          </a:p>
        </p:txBody>
      </p:sp>
      <p:sp>
        <p:nvSpPr>
          <p:cNvPr id="8" name="Rettangolo 7"/>
          <p:cNvSpPr/>
          <p:nvPr/>
        </p:nvSpPr>
        <p:spPr>
          <a:xfrm>
            <a:off x="2848860" y="1091763"/>
            <a:ext cx="3618298" cy="116955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solidFill>
                  <a:srgbClr val="A23C33"/>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AGRI-FOOD ECONOMICS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 Andrea Marescotti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sp>
        <p:nvSpPr>
          <p:cNvPr id="2052" name="Rettangolo 1"/>
          <p:cNvSpPr>
            <a:spLocks noChangeArrowheads="1"/>
          </p:cNvSpPr>
          <p:nvPr/>
        </p:nvSpPr>
        <p:spPr bwMode="auto">
          <a:xfrm>
            <a:off x="103188" y="1781175"/>
            <a:ext cx="5754687"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MAIN CONTENTS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Basics of agricultural economics: supply, demand, market.</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Characteristics and evolution of the agribusiness</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importance and evolution of the Common Agricultural Policy</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Multifunctionality and the new development model of agriculture</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Typical products, short food supply-chains, local products</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Food and tourism</a:t>
            </a:r>
          </a:p>
        </p:txBody>
      </p:sp>
      <p:pic>
        <p:nvPicPr>
          <p:cNvPr id="205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22788"/>
            <a:ext cx="4699000"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3" descr="foto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1801813"/>
            <a:ext cx="3017838" cy="25685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AE3C33-F00D-4FC1-91F0-6016E2A538B6}"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36157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00" y="1676400"/>
            <a:ext cx="33782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6588"/>
            <a:ext cx="5876925" cy="24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ttangolo 1"/>
          <p:cNvSpPr>
            <a:spLocks noChangeArrowheads="1"/>
          </p:cNvSpPr>
          <p:nvPr/>
        </p:nvSpPr>
        <p:spPr bwMode="auto">
          <a:xfrm>
            <a:off x="6022975" y="4983163"/>
            <a:ext cx="3060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FIELD ACTIVITY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Meeting with agri-tourism entrepreneurs from two rural areas in Tuscany: presentation of business cases and discussion of management issues</a:t>
            </a:r>
            <a:endParaRPr kumimoji="0" lang="it-IT"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ttangolo 7"/>
          <p:cNvSpPr/>
          <p:nvPr/>
        </p:nvSpPr>
        <p:spPr>
          <a:xfrm>
            <a:off x="1019993" y="1091763"/>
            <a:ext cx="7276031" cy="116955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solidFill>
                  <a:srgbClr val="A23C33"/>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ECONOMICS AND MANAGEMENT OF AGRITOURISM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 Benedetto </a:t>
            </a:r>
            <a:r>
              <a:rPr kumimoji="0" lang="en-US" altLang="it-IT"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Rocchi</a:t>
            </a:r>
            <a:endParaRPr kumimoji="0" lang="en-US" altLang="it-IT"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sp>
        <p:nvSpPr>
          <p:cNvPr id="2054" name="Rettangolo 1"/>
          <p:cNvSpPr>
            <a:spLocks noChangeArrowheads="1"/>
          </p:cNvSpPr>
          <p:nvPr/>
        </p:nvSpPr>
        <p:spPr bwMode="auto">
          <a:xfrm>
            <a:off x="103188" y="1801813"/>
            <a:ext cx="6224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MAIN CONTENTS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Setting the scene: </a:t>
            </a:r>
            <a:r>
              <a:rPr kumimoji="0" lang="en-US" altLang="it-IT" sz="16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agri</a:t>
            </a: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vs. </a:t>
            </a:r>
            <a:r>
              <a:rPr kumimoji="0" lang="en-US" altLang="it-IT" sz="16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rural</a:t>
            </a: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tourism.</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Dealing with multifunctional farming</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economic viability of agritourism</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Agritourism and sustainable rural development</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Developing a marketing plan for an agritourism activity</a:t>
            </a:r>
          </a:p>
        </p:txBody>
      </p:sp>
      <p:pic>
        <p:nvPicPr>
          <p:cNvPr id="2055"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273DB1-2FE1-4CA2-8C10-C921EB3E931E}"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35674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po 2"/>
          <p:cNvGrpSpPr>
            <a:grpSpLocks/>
          </p:cNvGrpSpPr>
          <p:nvPr/>
        </p:nvGrpSpPr>
        <p:grpSpPr bwMode="auto">
          <a:xfrm>
            <a:off x="47625" y="1563688"/>
            <a:ext cx="2333625" cy="2490787"/>
            <a:chOff x="76200" y="1563688"/>
            <a:chExt cx="2333625" cy="2490787"/>
          </a:xfrm>
        </p:grpSpPr>
        <p:pic>
          <p:nvPicPr>
            <p:cNvPr id="2060"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63688"/>
              <a:ext cx="23336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CasellaDiTesto 1"/>
            <p:cNvSpPr txBox="1">
              <a:spLocks noChangeArrowheads="1"/>
            </p:cNvSpPr>
            <p:nvPr/>
          </p:nvSpPr>
          <p:spPr bwMode="auto">
            <a:xfrm>
              <a:off x="76200" y="1563688"/>
              <a:ext cx="2333625" cy="27699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Mediterranean Diet Pyramid</a:t>
              </a:r>
            </a:p>
          </p:txBody>
        </p:sp>
      </p:grpSp>
      <p:pic>
        <p:nvPicPr>
          <p:cNvPr id="205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4460875"/>
            <a:ext cx="355758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357438"/>
            <a:ext cx="21955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ttangolo 1"/>
          <p:cNvSpPr>
            <a:spLocks noChangeArrowheads="1"/>
          </p:cNvSpPr>
          <p:nvPr/>
        </p:nvSpPr>
        <p:spPr bwMode="auto">
          <a:xfrm>
            <a:off x="295275" y="5949950"/>
            <a:ext cx="8623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EXPERIMENTAL PART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Analytical detection methods for the food quality assessment: densitometry, </a:t>
            </a:r>
            <a:r>
              <a:rPr kumimoji="0" lang="en-US" alt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refractometry</a:t>
            </a: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viscosimetry</a:t>
            </a: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microscopic analysis </a:t>
            </a:r>
            <a:r>
              <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it-IT"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Mer.Qu.Ris</a:t>
            </a:r>
            <a:r>
              <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Laboratory, D15, III floor)</a:t>
            </a:r>
            <a:endParaRPr kumimoji="0" lang="it-IT"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054" name="Gruppo 1"/>
          <p:cNvGrpSpPr>
            <a:grpSpLocks/>
          </p:cNvGrpSpPr>
          <p:nvPr/>
        </p:nvGrpSpPr>
        <p:grpSpPr bwMode="auto">
          <a:xfrm>
            <a:off x="3676650" y="4291013"/>
            <a:ext cx="5241925" cy="1828800"/>
            <a:chOff x="1610026" y="3638550"/>
            <a:chExt cx="5584739" cy="2047875"/>
          </a:xfrm>
        </p:grpSpPr>
        <p:pic>
          <p:nvPicPr>
            <p:cNvPr id="2058" name="Immagine 6" descr="IMG_20151118_10371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0026" y="4062413"/>
              <a:ext cx="2884187"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Immagine 5" descr="IMG_20151118_10335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6225" y="3638550"/>
              <a:ext cx="310854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ttangolo 7"/>
          <p:cNvSpPr/>
          <p:nvPr/>
        </p:nvSpPr>
        <p:spPr>
          <a:xfrm>
            <a:off x="1347579" y="1091763"/>
            <a:ext cx="6620851" cy="116955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solidFill>
                  <a:srgbClr val="A23C33"/>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FOOD QUALITY AND CULTURE FOR TOURISM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 Patrizia Pinelli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sp>
        <p:nvSpPr>
          <p:cNvPr id="2056" name="Rettangolo 1"/>
          <p:cNvSpPr>
            <a:spLocks noChangeArrowheads="1"/>
          </p:cNvSpPr>
          <p:nvPr/>
        </p:nvSpPr>
        <p:spPr bwMode="auto">
          <a:xfrm>
            <a:off x="2305050" y="1795463"/>
            <a:ext cx="6224588"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are the positive and negative impacts of food globalization? </a:t>
            </a:r>
            <a:endParaRPr kumimoji="0" lang="it-IT" altLang="it-IT"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MAIN CONTENTS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Food classification, dietary principles and frauds</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Water as a natural resource </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Food preservation methods and packaging </a:t>
            </a: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Food safety management systems and HACCP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altLang="it-IT"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Food Globalization, Politics, and Sustainability  </a:t>
            </a:r>
          </a:p>
        </p:txBody>
      </p:sp>
      <p:pic>
        <p:nvPicPr>
          <p:cNvPr id="2057" name="Immagin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B60C8-A4B1-4617-A49C-CA1440B6D43D}"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00649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ttangolo 1"/>
          <p:cNvSpPr>
            <a:spLocks noChangeArrowheads="1"/>
          </p:cNvSpPr>
          <p:nvPr/>
        </p:nvSpPr>
        <p:spPr bwMode="auto">
          <a:xfrm>
            <a:off x="0" y="5780088"/>
            <a:ext cx="88852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600" b="1">
                <a:solidFill>
                  <a:srgbClr val="0070C0"/>
                </a:solidFill>
              </a:rPr>
              <a:t>LAB ACTIVITY and Integrative Activities</a:t>
            </a:r>
          </a:p>
          <a:p>
            <a:pPr eaLnBrk="1" hangingPunct="1"/>
            <a:r>
              <a:rPr lang="en-US" altLang="it-IT" sz="1600"/>
              <a:t>envairomental gas detection, radioactivity detection, </a:t>
            </a:r>
            <a:r>
              <a:rPr lang="en-US" altLang="it-IT" sz="1600" b="1"/>
              <a:t>(Mer.Qu.Ris Laboratory, D15, III floor). Bioeconomy and green economy: from theory to practice. Case Study of Tuscan Micro- Enterprise.</a:t>
            </a:r>
            <a:endParaRPr lang="it-IT" altLang="it-IT" sz="1600" b="1"/>
          </a:p>
        </p:txBody>
      </p:sp>
      <p:sp>
        <p:nvSpPr>
          <p:cNvPr id="8" name="Rettangolo 7"/>
          <p:cNvSpPr/>
          <p:nvPr/>
        </p:nvSpPr>
        <p:spPr>
          <a:xfrm>
            <a:off x="1261019" y="1091763"/>
            <a:ext cx="6793976" cy="677108"/>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2200" b="1" dirty="0">
                <a:ln/>
                <a:solidFill>
                  <a:srgbClr val="A23C33"/>
                </a:solidFill>
                <a:effectLst>
                  <a:outerShdw blurRad="38100" dist="38100" dir="2700000" algn="tl">
                    <a:srgbClr val="000000">
                      <a:alpha val="43137"/>
                    </a:srgbClr>
                  </a:outerShdw>
                </a:effectLst>
              </a:rPr>
              <a:t>NEW TECHNOLOGIES AND ENVIRONMENTAL CHEMISTRY</a:t>
            </a:r>
          </a:p>
          <a:p>
            <a:pPr algn="ctr" eaLnBrk="1" fontAlgn="auto" hangingPunct="1">
              <a:spcBef>
                <a:spcPts val="0"/>
              </a:spcBef>
              <a:spcAft>
                <a:spcPts val="0"/>
              </a:spcAft>
              <a:defRPr/>
            </a:pPr>
            <a:r>
              <a:rPr lang="en-US" altLang="it-IT" sz="1600" b="1" dirty="0">
                <a:solidFill>
                  <a:srgbClr val="002060"/>
                </a:solidFill>
              </a:rPr>
              <a:t>Prof. Annalisa Romani</a:t>
            </a:r>
            <a:endParaRPr lang="it-IT" sz="3200" b="1" dirty="0">
              <a:ln/>
              <a:solidFill>
                <a:srgbClr val="A23C33"/>
              </a:solidFill>
            </a:endParaRPr>
          </a:p>
        </p:txBody>
      </p:sp>
      <p:sp>
        <p:nvSpPr>
          <p:cNvPr id="2052" name="Rettangolo 1"/>
          <p:cNvSpPr>
            <a:spLocks noChangeArrowheads="1"/>
          </p:cNvSpPr>
          <p:nvPr/>
        </p:nvSpPr>
        <p:spPr bwMode="auto">
          <a:xfrm>
            <a:off x="103188" y="1795463"/>
            <a:ext cx="842645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it-IT" sz="1600" b="1">
              <a:solidFill>
                <a:srgbClr val="0070C0"/>
              </a:solidFill>
            </a:endParaRPr>
          </a:p>
          <a:p>
            <a:pPr eaLnBrk="1" hangingPunct="1"/>
            <a:r>
              <a:rPr lang="en-US" altLang="it-IT" sz="1600" b="1">
                <a:solidFill>
                  <a:srgbClr val="0070C0"/>
                </a:solidFill>
              </a:rPr>
              <a:t>MAIN TOPICS</a:t>
            </a:r>
          </a:p>
          <a:p>
            <a:pPr eaLnBrk="1" hangingPunct="1"/>
            <a:endParaRPr lang="en-US" altLang="it-IT" sz="400" b="1">
              <a:solidFill>
                <a:srgbClr val="0070C0"/>
              </a:solidFill>
            </a:endParaRPr>
          </a:p>
          <a:p>
            <a:pPr eaLnBrk="1" hangingPunct="1">
              <a:spcAft>
                <a:spcPts val="600"/>
              </a:spcAft>
              <a:buFont typeface="Wingdings" panose="05000000000000000000" pitchFamily="2" charset="2"/>
              <a:buChar char="Ø"/>
            </a:pPr>
            <a:r>
              <a:rPr lang="en-US" altLang="it-IT" sz="1600">
                <a:solidFill>
                  <a:srgbClr val="000000"/>
                </a:solidFill>
              </a:rPr>
              <a:t> Reserve and Resources. Natural Resources and sustainable productions  </a:t>
            </a:r>
          </a:p>
          <a:p>
            <a:pPr eaLnBrk="1" hangingPunct="1">
              <a:spcAft>
                <a:spcPts val="600"/>
              </a:spcAft>
              <a:buFont typeface="Wingdings" panose="05000000000000000000" pitchFamily="2" charset="2"/>
              <a:buChar char="Ø"/>
            </a:pPr>
            <a:r>
              <a:rPr lang="en-US" altLang="it-IT" sz="1600">
                <a:solidFill>
                  <a:srgbClr val="000000"/>
                </a:solidFill>
              </a:rPr>
              <a:t>Prospects for new technology improvement and innovation</a:t>
            </a:r>
          </a:p>
          <a:p>
            <a:pPr eaLnBrk="1" hangingPunct="1">
              <a:spcAft>
                <a:spcPts val="600"/>
              </a:spcAft>
              <a:buFont typeface="Wingdings" panose="05000000000000000000" pitchFamily="2" charset="2"/>
              <a:buChar char="Ø"/>
            </a:pPr>
            <a:r>
              <a:rPr lang="en-US" altLang="it-IT" sz="1600">
                <a:solidFill>
                  <a:srgbClr val="000000"/>
                </a:solidFill>
              </a:rPr>
              <a:t>Environment and Safety, Climate change.Enviromental and social impacts</a:t>
            </a:r>
          </a:p>
          <a:p>
            <a:pPr eaLnBrk="1" hangingPunct="1">
              <a:spcAft>
                <a:spcPts val="600"/>
              </a:spcAft>
              <a:buFont typeface="Wingdings" panose="05000000000000000000" pitchFamily="2" charset="2"/>
              <a:buChar char="Ø"/>
            </a:pPr>
            <a:r>
              <a:rPr lang="en-US" altLang="it-IT" sz="1600">
                <a:solidFill>
                  <a:srgbClr val="000000"/>
                </a:solidFill>
              </a:rPr>
              <a:t>Water as resource, drinking water, desalination technologies</a:t>
            </a:r>
          </a:p>
          <a:p>
            <a:pPr eaLnBrk="1" hangingPunct="1">
              <a:spcAft>
                <a:spcPts val="600"/>
              </a:spcAft>
              <a:buFont typeface="Wingdings" panose="05000000000000000000" pitchFamily="2" charset="2"/>
              <a:buChar char="Ø"/>
            </a:pPr>
            <a:r>
              <a:rPr lang="en-US" altLang="it-IT" sz="1600">
                <a:solidFill>
                  <a:srgbClr val="000000"/>
                </a:solidFill>
              </a:rPr>
              <a:t> Energy resource, Energy Management and Bioenergy</a:t>
            </a:r>
          </a:p>
          <a:p>
            <a:pPr eaLnBrk="1" hangingPunct="1">
              <a:spcAft>
                <a:spcPts val="600"/>
              </a:spcAft>
              <a:buFont typeface="Wingdings" panose="05000000000000000000" pitchFamily="2" charset="2"/>
              <a:buChar char="Ø"/>
            </a:pPr>
            <a:r>
              <a:rPr lang="en-US" altLang="it-IT" sz="1600">
                <a:solidFill>
                  <a:srgbClr val="000000"/>
                </a:solidFill>
              </a:rPr>
              <a:t> Biomass as resource. Biomass for new production and energy</a:t>
            </a:r>
          </a:p>
          <a:p>
            <a:pPr eaLnBrk="1" hangingPunct="1">
              <a:spcAft>
                <a:spcPts val="600"/>
              </a:spcAft>
              <a:buFont typeface="Wingdings" panose="05000000000000000000" pitchFamily="2" charset="2"/>
              <a:buChar char="Ø"/>
            </a:pPr>
            <a:r>
              <a:rPr lang="en-US" altLang="it-IT" sz="1600">
                <a:solidFill>
                  <a:srgbClr val="000000"/>
                </a:solidFill>
              </a:rPr>
              <a:t>Land pollution</a:t>
            </a:r>
          </a:p>
          <a:p>
            <a:pPr eaLnBrk="1" hangingPunct="1"/>
            <a:endParaRPr lang="en-US" altLang="it-IT" sz="400">
              <a:solidFill>
                <a:srgbClr val="0070C0"/>
              </a:solidFill>
            </a:endParaRPr>
          </a:p>
          <a:p>
            <a:pPr eaLnBrk="1" hangingPunct="1">
              <a:spcAft>
                <a:spcPts val="600"/>
              </a:spcAft>
              <a:buFont typeface="Wingdings" panose="05000000000000000000" pitchFamily="2" charset="2"/>
              <a:buChar char="Ø"/>
            </a:pPr>
            <a:r>
              <a:rPr lang="en-US" altLang="it-IT" sz="1600">
                <a:solidFill>
                  <a:srgbClr val="000000"/>
                </a:solidFill>
              </a:rPr>
              <a:t> Q</a:t>
            </a:r>
            <a:r>
              <a:rPr lang="en-US" altLang="it-IT" sz="1600"/>
              <a:t>uality and certification. Envairomental management system</a:t>
            </a:r>
          </a:p>
          <a:p>
            <a:pPr eaLnBrk="1" hangingPunct="1">
              <a:spcAft>
                <a:spcPts val="600"/>
              </a:spcAft>
              <a:buFont typeface="Wingdings" panose="05000000000000000000" pitchFamily="2" charset="2"/>
              <a:buChar char="Ø"/>
            </a:pPr>
            <a:r>
              <a:rPr lang="en-US" altLang="it-IT" sz="1600"/>
              <a:t>Touristic and Territorial Microenterprise and innovation.</a:t>
            </a:r>
          </a:p>
          <a:p>
            <a:pPr eaLnBrk="1" hangingPunct="1">
              <a:spcAft>
                <a:spcPts val="600"/>
              </a:spcAft>
              <a:buFont typeface="Wingdings" panose="05000000000000000000" pitchFamily="2" charset="2"/>
              <a:buChar char="Ø"/>
            </a:pPr>
            <a:endParaRPr lang="en-US" altLang="it-IT" sz="1600">
              <a:solidFill>
                <a:srgbClr val="000000"/>
              </a:solidFill>
            </a:endParaRPr>
          </a:p>
        </p:txBody>
      </p:sp>
      <p:pic>
        <p:nvPicPr>
          <p:cNvPr id="205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8" y="36513"/>
            <a:ext cx="904081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4" name="Gruppo 8"/>
          <p:cNvGrpSpPr>
            <a:grpSpLocks/>
          </p:cNvGrpSpPr>
          <p:nvPr/>
        </p:nvGrpSpPr>
        <p:grpSpPr bwMode="auto">
          <a:xfrm>
            <a:off x="5876925" y="4752975"/>
            <a:ext cx="1674813" cy="1173163"/>
            <a:chOff x="4855772" y="4276687"/>
            <a:chExt cx="3011518" cy="2106860"/>
          </a:xfrm>
        </p:grpSpPr>
        <p:pic>
          <p:nvPicPr>
            <p:cNvPr id="20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547" y="4276687"/>
              <a:ext cx="1483743" cy="130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022"/>
            <a:stretch>
              <a:fillRect/>
            </a:stretch>
          </p:blipFill>
          <p:spPr bwMode="auto">
            <a:xfrm>
              <a:off x="4855772" y="4917056"/>
              <a:ext cx="1658501" cy="146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0" y="3571875"/>
            <a:ext cx="10525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9363" y="1566863"/>
            <a:ext cx="10683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575" y="2492375"/>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IMG_707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9050" y="3544888"/>
            <a:ext cx="106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1113" y="4411663"/>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196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28600" y="1158998"/>
            <a:ext cx="8368621"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ORGANIZATION DESIGN AND PEOPLE MANAGEMENT IN THE TOURISM</a:t>
            </a:r>
            <a:r>
              <a:rPr kumimoji="0" lang="en-US" sz="2200" b="1" i="0" u="none" strike="noStrike" kern="1200" cap="none" spc="0" normalizeH="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INDUSTRY</a:t>
            </a:r>
            <a:endParaRPr kumimoji="0" lang="en-US" sz="2200" b="1" i="0" u="none" strike="noStrike" kern="1200" cap="none" spc="0" normalizeH="0" baseline="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Daria </a:t>
            </a:r>
            <a:r>
              <a:rPr kumimoji="0" lang="en-US" altLang="it-IT"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Sarti</a:t>
            </a:r>
            <a:endPar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pic>
        <p:nvPicPr>
          <p:cNvPr id="2051"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Rettangolo 1"/>
          <p:cNvSpPr>
            <a:spLocks noChangeArrowheads="1"/>
          </p:cNvSpPr>
          <p:nvPr/>
        </p:nvSpPr>
        <p:spPr bwMode="auto">
          <a:xfrm>
            <a:off x="533400" y="2534882"/>
            <a:ext cx="7583487"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it-IT" sz="1800" b="1" dirty="0">
                <a:ln/>
                <a:solidFill>
                  <a:srgbClr val="9A0000"/>
                </a:solidFill>
                <a:latin typeface="Calibri"/>
                <a:cs typeface="Arial" panose="020B0604020202020204" pitchFamily="34" charset="0"/>
              </a:rPr>
              <a:t>MAIN CONTENTS</a:t>
            </a:r>
          </a:p>
          <a:p>
            <a:pPr marL="285750" indent="-285750" fontAlgn="base">
              <a:spcBef>
                <a:spcPct val="0"/>
              </a:spcBef>
              <a:spcAft>
                <a:spcPts val="600"/>
              </a:spcAft>
              <a:buFont typeface="Wingdings" panose="05000000000000000000" pitchFamily="2" charset="2"/>
              <a:buChar char="§"/>
              <a:defRPr/>
            </a:pPr>
            <a:r>
              <a:rPr lang="it-IT" sz="1800" dirty="0" err="1">
                <a:solidFill>
                  <a:srgbClr val="000000"/>
                </a:solidFill>
                <a:latin typeface="Arial" panose="020B0604020202020204" pitchFamily="34" charset="0"/>
                <a:cs typeface="Arial" panose="020B0604020202020204" pitchFamily="34" charset="0"/>
              </a:rPr>
              <a:t>Organizations</a:t>
            </a:r>
            <a:r>
              <a:rPr lang="it-IT" sz="1800" dirty="0">
                <a:solidFill>
                  <a:srgbClr val="000000"/>
                </a:solidFill>
                <a:latin typeface="Arial" panose="020B0604020202020204" pitchFamily="34" charset="0"/>
                <a:cs typeface="Arial" panose="020B0604020202020204" pitchFamily="34" charset="0"/>
              </a:rPr>
              <a:t> in the </a:t>
            </a:r>
            <a:r>
              <a:rPr lang="it-IT" sz="1800" dirty="0" err="1">
                <a:solidFill>
                  <a:srgbClr val="000000"/>
                </a:solidFill>
                <a:latin typeface="Arial" panose="020B0604020202020204" pitchFamily="34" charset="0"/>
                <a:cs typeface="Arial" panose="020B0604020202020204" pitchFamily="34" charset="0"/>
              </a:rPr>
              <a:t>Tourism</a:t>
            </a:r>
            <a:r>
              <a:rPr lang="it-IT" sz="1800" dirty="0">
                <a:solidFill>
                  <a:srgbClr val="000000"/>
                </a:solidFill>
                <a:latin typeface="Arial" panose="020B0604020202020204" pitchFamily="34" charset="0"/>
                <a:cs typeface="Arial" panose="020B0604020202020204" pitchFamily="34" charset="0"/>
              </a:rPr>
              <a:t> </a:t>
            </a:r>
            <a:r>
              <a:rPr lang="it-IT" sz="1800" dirty="0" err="1">
                <a:solidFill>
                  <a:srgbClr val="000000"/>
                </a:solidFill>
                <a:latin typeface="Arial" panose="020B0604020202020204" pitchFamily="34" charset="0"/>
                <a:cs typeface="Arial" panose="020B0604020202020204" pitchFamily="34" charset="0"/>
              </a:rPr>
              <a:t>Industry</a:t>
            </a:r>
            <a:r>
              <a:rPr lang="it-IT" sz="1800" dirty="0">
                <a:solidFill>
                  <a:srgbClr val="000000"/>
                </a:solidFill>
                <a:latin typeface="Arial" panose="020B0604020202020204" pitchFamily="34" charset="0"/>
                <a:cs typeface="Arial" panose="020B0604020202020204" pitchFamily="34" charset="0"/>
              </a:rPr>
              <a:t>: </a:t>
            </a:r>
            <a:r>
              <a:rPr lang="it-IT" sz="1800" dirty="0" err="1">
                <a:solidFill>
                  <a:srgbClr val="000000"/>
                </a:solidFill>
                <a:latin typeface="Arial" panose="020B0604020202020204" pitchFamily="34" charset="0"/>
                <a:cs typeface="Arial" panose="020B0604020202020204" pitchFamily="34" charset="0"/>
              </a:rPr>
              <a:t>peculiarities</a:t>
            </a:r>
            <a:endParaRPr lang="it-IT" sz="1800" dirty="0">
              <a:solidFill>
                <a:srgbClr val="000000"/>
              </a:solidFill>
              <a:latin typeface="Arial" panose="020B0604020202020204" pitchFamily="34" charset="0"/>
              <a:cs typeface="Arial" panose="020B0604020202020204" pitchFamily="34" charset="0"/>
            </a:endParaRPr>
          </a:p>
          <a:p>
            <a:pPr marL="285750" indent="-285750" fontAlgn="base">
              <a:spcBef>
                <a:spcPct val="0"/>
              </a:spcBef>
              <a:spcAft>
                <a:spcPts val="600"/>
              </a:spcAft>
              <a:buFont typeface="Wingdings" panose="05000000000000000000" pitchFamily="2" charset="2"/>
              <a:buChar char="§"/>
              <a:defRPr/>
            </a:pPr>
            <a:r>
              <a:rPr lang="it-IT" sz="1800" dirty="0">
                <a:solidFill>
                  <a:srgbClr val="000000"/>
                </a:solidFill>
                <a:latin typeface="Arial" panose="020B0604020202020204" pitchFamily="34" charset="0"/>
                <a:cs typeface="Arial" panose="020B0604020202020204" pitchFamily="34" charset="0"/>
              </a:rPr>
              <a:t>Basic </a:t>
            </a:r>
            <a:r>
              <a:rPr lang="it-IT" sz="1800" dirty="0" err="1">
                <a:solidFill>
                  <a:srgbClr val="000000"/>
                </a:solidFill>
                <a:latin typeface="Arial" panose="020B0604020202020204" pitchFamily="34" charset="0"/>
                <a:cs typeface="Arial" panose="020B0604020202020204" pitchFamily="34" charset="0"/>
              </a:rPr>
              <a:t>principles</a:t>
            </a:r>
            <a:r>
              <a:rPr lang="it-IT" sz="1800" dirty="0">
                <a:solidFill>
                  <a:srgbClr val="000000"/>
                </a:solidFill>
                <a:latin typeface="Arial" panose="020B0604020202020204" pitchFamily="34" charset="0"/>
                <a:cs typeface="Arial" panose="020B0604020202020204" pitchFamily="34" charset="0"/>
              </a:rPr>
              <a:t> of </a:t>
            </a:r>
            <a:r>
              <a:rPr lang="it-IT" sz="1800" dirty="0" err="1">
                <a:solidFill>
                  <a:srgbClr val="000000"/>
                </a:solidFill>
                <a:latin typeface="Arial" panose="020B0604020202020204" pitchFamily="34" charset="0"/>
                <a:cs typeface="Arial" panose="020B0604020202020204" pitchFamily="34" charset="0"/>
              </a:rPr>
              <a:t>organization</a:t>
            </a:r>
            <a:r>
              <a:rPr lang="it-IT" sz="1800" dirty="0">
                <a:solidFill>
                  <a:srgbClr val="000000"/>
                </a:solidFill>
                <a:latin typeface="Arial" panose="020B0604020202020204" pitchFamily="34" charset="0"/>
                <a:cs typeface="Arial" panose="020B0604020202020204" pitchFamily="34" charset="0"/>
              </a:rPr>
              <a:t> design</a:t>
            </a:r>
            <a:endParaRPr lang="en-GB" sz="1800" dirty="0">
              <a:solidFill>
                <a:srgbClr val="000000"/>
              </a:solidFill>
              <a:latin typeface="Arial" panose="020B0604020202020204" pitchFamily="34" charset="0"/>
              <a:cs typeface="Arial" panose="020B0604020202020204" pitchFamily="34" charset="0"/>
            </a:endParaRPr>
          </a:p>
          <a:p>
            <a:pPr marL="285750" marR="0" lvl="0" indent="-285750" fontAlgn="base">
              <a:lnSpc>
                <a:spcPct val="100000"/>
              </a:lnSpc>
              <a:spcBef>
                <a:spcPct val="0"/>
              </a:spcBef>
              <a:spcAft>
                <a:spcPts val="600"/>
              </a:spcAft>
              <a:buClrTx/>
              <a:buSzTx/>
              <a:buFont typeface="Wingdings" panose="05000000000000000000" pitchFamily="2" charset="2"/>
              <a:buChar char="§"/>
              <a:tabLst/>
              <a:defRPr/>
            </a:pPr>
            <a:r>
              <a:rPr lang="en-US" altLang="it-IT" sz="1800" dirty="0">
                <a:solidFill>
                  <a:srgbClr val="000000"/>
                </a:solidFill>
                <a:latin typeface="Arial" panose="020B0604020202020204" pitchFamily="34" charset="0"/>
                <a:cs typeface="Arial" panose="020B0604020202020204" pitchFamily="34" charset="0"/>
              </a:rPr>
              <a:t>Defining management and leadership</a:t>
            </a:r>
          </a:p>
          <a:p>
            <a:pPr marL="285750" marR="0" lvl="0" indent="-285750" fontAlgn="base">
              <a:lnSpc>
                <a:spcPct val="100000"/>
              </a:lnSpc>
              <a:spcBef>
                <a:spcPct val="0"/>
              </a:spcBef>
              <a:spcAft>
                <a:spcPts val="600"/>
              </a:spcAft>
              <a:buClrTx/>
              <a:buSzTx/>
              <a:buFont typeface="Wingdings" panose="05000000000000000000" pitchFamily="2" charset="2"/>
              <a:buChar char="§"/>
              <a:tabLst/>
              <a:defRPr/>
            </a:pPr>
            <a:r>
              <a:rPr lang="en-US" altLang="it-IT" sz="1800" dirty="0">
                <a:solidFill>
                  <a:srgbClr val="000000"/>
                </a:solidFill>
                <a:latin typeface="Arial" panose="020B0604020202020204" pitchFamily="34" charset="0"/>
                <a:cs typeface="Arial" panose="020B0604020202020204" pitchFamily="34" charset="0"/>
              </a:rPr>
              <a:t>Organizational culture and change management</a:t>
            </a:r>
          </a:p>
          <a:p>
            <a:pPr marL="285750" indent="-285750" fontAlgn="base">
              <a:spcBef>
                <a:spcPct val="0"/>
              </a:spcBef>
              <a:spcAft>
                <a:spcPts val="600"/>
              </a:spcAft>
              <a:buFont typeface="Wingdings" panose="05000000000000000000" pitchFamily="2" charset="2"/>
              <a:buChar char="§"/>
              <a:defRPr/>
            </a:pPr>
            <a:r>
              <a:rPr lang="en-US" altLang="it-IT" sz="1800" dirty="0">
                <a:solidFill>
                  <a:srgbClr val="000000"/>
                </a:solidFill>
                <a:latin typeface="Arial" panose="020B0604020202020204" pitchFamily="34" charset="0"/>
                <a:cs typeface="Arial" panose="020B0604020202020204" pitchFamily="34" charset="0"/>
              </a:rPr>
              <a:t>Motivation theories to lead people</a:t>
            </a:r>
            <a:endParaRPr lang="it-IT" altLang="it-IT" sz="1800" dirty="0">
              <a:solidFill>
                <a:srgbClr val="000000"/>
              </a:solidFill>
              <a:latin typeface="Arial" panose="020B0604020202020204" pitchFamily="34" charset="0"/>
              <a:cs typeface="Arial" panose="020B0604020202020204" pitchFamily="34" charset="0"/>
            </a:endParaRPr>
          </a:p>
          <a:p>
            <a:pPr marL="285750" indent="-285750" fontAlgn="base">
              <a:spcBef>
                <a:spcPct val="0"/>
              </a:spcBef>
              <a:spcAft>
                <a:spcPts val="600"/>
              </a:spcAft>
              <a:buFont typeface="Wingdings" panose="05000000000000000000" pitchFamily="2" charset="2"/>
              <a:buChar char="§"/>
              <a:defRPr/>
            </a:pPr>
            <a:r>
              <a:rPr lang="it-IT" sz="1800" dirty="0" err="1">
                <a:solidFill>
                  <a:srgbClr val="000000"/>
                </a:solidFill>
                <a:latin typeface="Arial" panose="020B0604020202020204" pitchFamily="34" charset="0"/>
                <a:cs typeface="Arial" panose="020B0604020202020204" pitchFamily="34" charset="0"/>
              </a:rPr>
              <a:t>Main</a:t>
            </a:r>
            <a:r>
              <a:rPr lang="it-IT" sz="1800" dirty="0">
                <a:solidFill>
                  <a:srgbClr val="000000"/>
                </a:solidFill>
                <a:latin typeface="Arial" panose="020B0604020202020204" pitchFamily="34" charset="0"/>
                <a:cs typeface="Arial" panose="020B0604020202020204" pitchFamily="34" charset="0"/>
              </a:rPr>
              <a:t> </a:t>
            </a:r>
            <a:r>
              <a:rPr lang="it-IT" sz="1800" dirty="0" err="1">
                <a:solidFill>
                  <a:srgbClr val="000000"/>
                </a:solidFill>
                <a:latin typeface="Arial" panose="020B0604020202020204" pitchFamily="34" charset="0"/>
                <a:cs typeface="Arial" panose="020B0604020202020204" pitchFamily="34" charset="0"/>
              </a:rPr>
              <a:t>activities</a:t>
            </a:r>
            <a:r>
              <a:rPr lang="it-IT" sz="1800" dirty="0">
                <a:solidFill>
                  <a:srgbClr val="000000"/>
                </a:solidFill>
                <a:latin typeface="Arial" panose="020B0604020202020204" pitchFamily="34" charset="0"/>
                <a:cs typeface="Arial" panose="020B0604020202020204" pitchFamily="34" charset="0"/>
              </a:rPr>
              <a:t> of the HR </a:t>
            </a:r>
            <a:r>
              <a:rPr lang="it-IT" sz="1800" dirty="0" err="1">
                <a:solidFill>
                  <a:srgbClr val="000000"/>
                </a:solidFill>
                <a:latin typeface="Arial" panose="020B0604020202020204" pitchFamily="34" charset="0"/>
                <a:cs typeface="Arial" panose="020B0604020202020204" pitchFamily="34" charset="0"/>
              </a:rPr>
              <a:t>Department</a:t>
            </a:r>
            <a:r>
              <a:rPr lang="it-IT" sz="1800" dirty="0">
                <a:solidFill>
                  <a:srgbClr val="000000"/>
                </a:solidFill>
                <a:latin typeface="Arial" panose="020B0604020202020204" pitchFamily="34" charset="0"/>
                <a:cs typeface="Arial" panose="020B0604020202020204" pitchFamily="34" charset="0"/>
              </a:rPr>
              <a:t>  in the </a:t>
            </a:r>
            <a:r>
              <a:rPr lang="it-IT" sz="1800" dirty="0" err="1">
                <a:solidFill>
                  <a:srgbClr val="000000"/>
                </a:solidFill>
                <a:latin typeface="Arial" panose="020B0604020202020204" pitchFamily="34" charset="0"/>
                <a:cs typeface="Arial" panose="020B0604020202020204" pitchFamily="34" charset="0"/>
              </a:rPr>
              <a:t>Tourism</a:t>
            </a:r>
            <a:r>
              <a:rPr lang="it-IT" sz="1800" dirty="0">
                <a:solidFill>
                  <a:srgbClr val="000000"/>
                </a:solidFill>
                <a:latin typeface="Arial" panose="020B0604020202020204" pitchFamily="34" charset="0"/>
                <a:cs typeface="Arial" panose="020B0604020202020204" pitchFamily="34" charset="0"/>
              </a:rPr>
              <a:t> </a:t>
            </a:r>
            <a:r>
              <a:rPr lang="it-IT" sz="1800" dirty="0" err="1">
                <a:solidFill>
                  <a:srgbClr val="000000"/>
                </a:solidFill>
                <a:latin typeface="Arial" panose="020B0604020202020204" pitchFamily="34" charset="0"/>
                <a:cs typeface="Arial" panose="020B0604020202020204" pitchFamily="34" charset="0"/>
              </a:rPr>
              <a:t>Industry</a:t>
            </a:r>
            <a:r>
              <a:rPr lang="it-IT" sz="1800" dirty="0">
                <a:solidFill>
                  <a:srgbClr val="000000"/>
                </a:solidFill>
                <a:latin typeface="Arial" panose="020B0604020202020204" pitchFamily="34" charset="0"/>
                <a:cs typeface="Arial" panose="020B0604020202020204" pitchFamily="34" charset="0"/>
              </a:rPr>
              <a:t> (</a:t>
            </a:r>
            <a:r>
              <a:rPr lang="it-IT" sz="1800" dirty="0" err="1">
                <a:solidFill>
                  <a:srgbClr val="000000"/>
                </a:solidFill>
                <a:latin typeface="Arial" panose="020B0604020202020204" pitchFamily="34" charset="0"/>
                <a:cs typeface="Arial" panose="020B0604020202020204" pitchFamily="34" charset="0"/>
              </a:rPr>
              <a:t>recruitment</a:t>
            </a:r>
            <a:r>
              <a:rPr lang="it-IT" sz="1800" dirty="0">
                <a:solidFill>
                  <a:srgbClr val="000000"/>
                </a:solidFill>
                <a:latin typeface="Arial" panose="020B0604020202020204" pitchFamily="34" charset="0"/>
                <a:cs typeface="Arial" panose="020B0604020202020204" pitchFamily="34" charset="0"/>
              </a:rPr>
              <a:t>, </a:t>
            </a:r>
            <a:r>
              <a:rPr lang="it-IT" sz="1800" dirty="0" err="1">
                <a:solidFill>
                  <a:srgbClr val="000000"/>
                </a:solidFill>
                <a:latin typeface="Arial" panose="020B0604020202020204" pitchFamily="34" charset="0"/>
                <a:cs typeface="Arial" panose="020B0604020202020204" pitchFamily="34" charset="0"/>
              </a:rPr>
              <a:t>selection</a:t>
            </a:r>
            <a:r>
              <a:rPr lang="it-IT" sz="1800" dirty="0">
                <a:solidFill>
                  <a:srgbClr val="000000"/>
                </a:solidFill>
                <a:latin typeface="Arial" panose="020B0604020202020204" pitchFamily="34" charset="0"/>
                <a:cs typeface="Arial" panose="020B0604020202020204" pitchFamily="34" charset="0"/>
              </a:rPr>
              <a:t>, HR training and </a:t>
            </a:r>
            <a:r>
              <a:rPr lang="it-IT" sz="1800" dirty="0" err="1">
                <a:solidFill>
                  <a:srgbClr val="000000"/>
                </a:solidFill>
                <a:latin typeface="Arial" panose="020B0604020202020204" pitchFamily="34" charset="0"/>
                <a:cs typeface="Arial" panose="020B0604020202020204" pitchFamily="34" charset="0"/>
              </a:rPr>
              <a:t>development</a:t>
            </a:r>
            <a:r>
              <a:rPr lang="it-IT" sz="1800" dirty="0">
                <a:solidFill>
                  <a:srgbClr val="000000"/>
                </a:solidFill>
                <a:latin typeface="Arial" panose="020B0604020202020204" pitchFamily="34" charset="0"/>
                <a:cs typeface="Arial" panose="020B0604020202020204" pitchFamily="34" charset="0"/>
              </a:rPr>
              <a:t>, performance management and </a:t>
            </a:r>
            <a:r>
              <a:rPr lang="it-IT" sz="1800" dirty="0" err="1">
                <a:solidFill>
                  <a:srgbClr val="000000"/>
                </a:solidFill>
                <a:latin typeface="Arial" panose="020B0604020202020204" pitchFamily="34" charset="0"/>
                <a:cs typeface="Arial" panose="020B0604020202020204" pitchFamily="34" charset="0"/>
              </a:rPr>
              <a:t>reward</a:t>
            </a:r>
            <a:r>
              <a:rPr lang="it-IT" sz="1800" dirty="0">
                <a:solidFill>
                  <a:srgbClr val="000000"/>
                </a:solidFill>
                <a:latin typeface="Arial" panose="020B0604020202020204" pitchFamily="34" charset="0"/>
                <a:cs typeface="Arial" panose="020B0604020202020204" pitchFamily="34" charset="0"/>
              </a:rPr>
              <a:t> management)</a:t>
            </a:r>
          </a:p>
          <a:p>
            <a:pPr lvl="0" fontAlgn="base">
              <a:spcBef>
                <a:spcPct val="0"/>
              </a:spcBef>
              <a:spcAft>
                <a:spcPts val="600"/>
              </a:spcAft>
              <a:buNone/>
              <a:defRPr/>
            </a:pPr>
            <a:r>
              <a:rPr lang="en-US" altLang="it-IT" sz="1800" b="1" dirty="0">
                <a:ln/>
                <a:solidFill>
                  <a:srgbClr val="9A0000"/>
                </a:solidFill>
                <a:latin typeface="Calibri"/>
                <a:cs typeface="Arial" panose="020B0604020202020204" pitchFamily="34" charset="0"/>
              </a:rPr>
              <a:t>IN CLASS ACTIVITIES</a:t>
            </a:r>
          </a:p>
          <a:p>
            <a:pPr lvl="0" fontAlgn="base">
              <a:spcBef>
                <a:spcPct val="0"/>
              </a:spcBef>
              <a:spcAft>
                <a:spcPts val="600"/>
              </a:spcAft>
              <a:buNone/>
              <a:defRPr/>
            </a:pPr>
            <a:r>
              <a:rPr lang="it-IT" altLang="it-IT" sz="1800" dirty="0" err="1">
                <a:solidFill>
                  <a:prstClr val="black"/>
                </a:solidFill>
                <a:latin typeface="Arial" panose="020B0604020202020204" pitchFamily="34" charset="0"/>
                <a:cs typeface="Arial" panose="020B0604020202020204" pitchFamily="34" charset="0"/>
              </a:rPr>
              <a:t>Attending</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students</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will</a:t>
            </a:r>
            <a:r>
              <a:rPr lang="it-IT" altLang="it-IT" sz="1800" dirty="0">
                <a:solidFill>
                  <a:prstClr val="black"/>
                </a:solidFill>
                <a:latin typeface="Arial" panose="020B0604020202020204" pitchFamily="34" charset="0"/>
                <a:cs typeface="Arial" panose="020B0604020202020204" pitchFamily="34" charset="0"/>
              </a:rPr>
              <a:t> be </a:t>
            </a:r>
            <a:r>
              <a:rPr lang="it-IT" altLang="it-IT" sz="1800" dirty="0" err="1">
                <a:solidFill>
                  <a:prstClr val="black"/>
                </a:solidFill>
                <a:latin typeface="Arial" panose="020B0604020202020204" pitchFamily="34" charset="0"/>
                <a:cs typeface="Arial" panose="020B0604020202020204" pitchFamily="34" charset="0"/>
              </a:rPr>
              <a:t>asked</a:t>
            </a:r>
            <a:r>
              <a:rPr lang="it-IT" altLang="it-IT" sz="1800" dirty="0">
                <a:solidFill>
                  <a:prstClr val="black"/>
                </a:solidFill>
                <a:latin typeface="Arial" panose="020B0604020202020204" pitchFamily="34" charset="0"/>
                <a:cs typeface="Arial" panose="020B0604020202020204" pitchFamily="34" charset="0"/>
              </a:rPr>
              <a:t> to </a:t>
            </a:r>
            <a:r>
              <a:rPr lang="it-IT" altLang="it-IT" sz="1800" dirty="0" err="1">
                <a:solidFill>
                  <a:prstClr val="black"/>
                </a:solidFill>
                <a:latin typeface="Arial" panose="020B0604020202020204" pitchFamily="34" charset="0"/>
                <a:cs typeface="Arial" panose="020B0604020202020204" pitchFamily="34" charset="0"/>
              </a:rPr>
              <a:t>actively</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participate</a:t>
            </a:r>
            <a:r>
              <a:rPr lang="it-IT" altLang="it-IT" sz="1800" dirty="0">
                <a:solidFill>
                  <a:prstClr val="black"/>
                </a:solidFill>
                <a:latin typeface="Arial" panose="020B0604020202020204" pitchFamily="34" charset="0"/>
                <a:cs typeface="Arial" panose="020B0604020202020204" pitchFamily="34" charset="0"/>
              </a:rPr>
              <a:t> in </a:t>
            </a:r>
            <a:r>
              <a:rPr lang="it-IT" altLang="it-IT" sz="1800" dirty="0" err="1">
                <a:solidFill>
                  <a:prstClr val="black"/>
                </a:solidFill>
                <a:latin typeface="Arial" panose="020B0604020202020204" pitchFamily="34" charset="0"/>
                <a:cs typeface="Arial" panose="020B0604020202020204" pitchFamily="34" charset="0"/>
              </a:rPr>
              <a:t>class</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activities</a:t>
            </a:r>
            <a:r>
              <a:rPr lang="it-IT" altLang="it-IT" sz="1800" dirty="0">
                <a:solidFill>
                  <a:prstClr val="black"/>
                </a:solidFill>
                <a:latin typeface="Arial" panose="020B0604020202020204" pitchFamily="34" charset="0"/>
                <a:cs typeface="Arial" panose="020B0604020202020204" pitchFamily="34" charset="0"/>
              </a:rPr>
              <a:t> (case </a:t>
            </a:r>
            <a:r>
              <a:rPr lang="it-IT" altLang="it-IT" sz="1800" dirty="0" err="1">
                <a:solidFill>
                  <a:prstClr val="black"/>
                </a:solidFill>
                <a:latin typeface="Arial" panose="020B0604020202020204" pitchFamily="34" charset="0"/>
                <a:cs typeface="Arial" panose="020B0604020202020204" pitchFamily="34" charset="0"/>
              </a:rPr>
              <a:t>studies</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exercises</a:t>
            </a:r>
            <a:r>
              <a:rPr lang="it-IT" altLang="it-IT" sz="1800" dirty="0">
                <a:solidFill>
                  <a:prstClr val="black"/>
                </a:solidFill>
                <a:latin typeface="Arial" panose="020B0604020202020204" pitchFamily="34" charset="0"/>
                <a:cs typeface="Arial" panose="020B0604020202020204" pitchFamily="34" charset="0"/>
              </a:rPr>
              <a:t> and guest </a:t>
            </a:r>
            <a:r>
              <a:rPr lang="it-IT" altLang="it-IT" sz="1800" dirty="0" err="1">
                <a:solidFill>
                  <a:prstClr val="black"/>
                </a:solidFill>
                <a:latin typeface="Arial" panose="020B0604020202020204" pitchFamily="34" charset="0"/>
                <a:cs typeface="Arial" panose="020B0604020202020204" pitchFamily="34" charset="0"/>
              </a:rPr>
              <a:t>lectures</a:t>
            </a:r>
            <a:r>
              <a:rPr lang="it-IT" altLang="it-IT" sz="1800" dirty="0">
                <a:solidFill>
                  <a:prstClr val="black"/>
                </a:solidFill>
                <a:latin typeface="Arial" panose="020B0604020202020204" pitchFamily="34" charset="0"/>
                <a:cs typeface="Arial" panose="020B0604020202020204" pitchFamily="34" charset="0"/>
              </a:rPr>
              <a:t>) and produce a </a:t>
            </a:r>
            <a:r>
              <a:rPr lang="it-IT" altLang="it-IT" sz="1800" dirty="0" err="1">
                <a:solidFill>
                  <a:prstClr val="black"/>
                </a:solidFill>
                <a:latin typeface="Arial" panose="020B0604020202020204" pitchFamily="34" charset="0"/>
                <a:cs typeface="Arial" panose="020B0604020202020204" pitchFamily="34" charset="0"/>
              </a:rPr>
              <a:t>final</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project</a:t>
            </a:r>
            <a:r>
              <a:rPr lang="it-IT" altLang="it-IT" sz="1800" dirty="0">
                <a:solidFill>
                  <a:prstClr val="black"/>
                </a:solidFill>
                <a:latin typeface="Arial" panose="020B0604020202020204" pitchFamily="34" charset="0"/>
                <a:cs typeface="Arial" panose="020B0604020202020204" pitchFamily="34" charset="0"/>
              </a:rPr>
              <a:t> report on </a:t>
            </a:r>
            <a:r>
              <a:rPr lang="it-IT" altLang="it-IT" sz="1800" dirty="0" err="1">
                <a:solidFill>
                  <a:prstClr val="black"/>
                </a:solidFill>
                <a:latin typeface="Arial" panose="020B0604020202020204" pitchFamily="34" charset="0"/>
                <a:cs typeface="Arial" panose="020B0604020202020204" pitchFamily="34" charset="0"/>
              </a:rPr>
              <a:t>selected</a:t>
            </a:r>
            <a:r>
              <a:rPr lang="it-IT" altLang="it-IT" sz="1800" dirty="0">
                <a:solidFill>
                  <a:prstClr val="black"/>
                </a:solidFill>
                <a:latin typeface="Arial" panose="020B0604020202020204" pitchFamily="34" charset="0"/>
                <a:cs typeface="Arial" panose="020B0604020202020204" pitchFamily="34" charset="0"/>
              </a:rPr>
              <a:t> </a:t>
            </a:r>
            <a:r>
              <a:rPr lang="it-IT" altLang="it-IT" sz="1800" dirty="0" err="1">
                <a:solidFill>
                  <a:prstClr val="black"/>
                </a:solidFill>
                <a:latin typeface="Arial" panose="020B0604020202020204" pitchFamily="34" charset="0"/>
                <a:cs typeface="Arial" panose="020B0604020202020204" pitchFamily="34" charset="0"/>
              </a:rPr>
              <a:t>topics</a:t>
            </a:r>
            <a:r>
              <a:rPr lang="it-IT" altLang="it-IT" sz="1800" dirty="0">
                <a:solidFill>
                  <a:prstClr val="black"/>
                </a:solidFill>
                <a:latin typeface="Arial" panose="020B0604020202020204" pitchFamily="34" charset="0"/>
                <a:cs typeface="Arial" panose="020B0604020202020204" pitchFamily="34" charset="0"/>
              </a:rPr>
              <a:t>. </a:t>
            </a:r>
            <a:endParaRPr kumimoji="0" lang="en-US" altLang="it-IT"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Picture 2" descr="C:\Users\daria\AppData\Local\Microsoft\Windows\INetCache\IE\J58DO700\bd9570f1ccbd742f1b9c7acacc7e896b[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0" r="4941"/>
          <a:stretch/>
        </p:blipFill>
        <p:spPr bwMode="auto">
          <a:xfrm>
            <a:off x="6181500" y="2286000"/>
            <a:ext cx="2962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471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4" descr="Risultati immagini"/>
          <p:cNvPicPr>
            <a:picLocks noChangeAspect="1" noChangeArrowheads="1"/>
          </p:cNvPicPr>
          <p:nvPr/>
        </p:nvPicPr>
        <p:blipFill>
          <a:blip r:embed="rId2">
            <a:extLst>
              <a:ext uri="{28A0092B-C50C-407E-A947-70E740481C1C}">
                <a14:useLocalDpi xmlns:a14="http://schemas.microsoft.com/office/drawing/2010/main" val="0"/>
              </a:ext>
            </a:extLst>
          </a:blip>
          <a:srcRect t="5846" r="6255" b="10101"/>
          <a:stretch>
            <a:fillRect/>
          </a:stretch>
        </p:blipFill>
        <p:spPr bwMode="auto">
          <a:xfrm>
            <a:off x="0" y="4737100"/>
            <a:ext cx="15494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magine 8"/>
          <p:cNvPicPr>
            <a:picLocks noChangeAspect="1"/>
          </p:cNvPicPr>
          <p:nvPr/>
        </p:nvPicPr>
        <p:blipFill>
          <a:blip r:embed="rId3">
            <a:extLst>
              <a:ext uri="{28A0092B-C50C-407E-A947-70E740481C1C}">
                <a14:useLocalDpi xmlns:a14="http://schemas.microsoft.com/office/drawing/2010/main" val="0"/>
              </a:ext>
            </a:extLst>
          </a:blip>
          <a:srcRect l="37885" t="7794" b="4144"/>
          <a:stretch>
            <a:fillRect/>
          </a:stretch>
        </p:blipFill>
        <p:spPr bwMode="auto">
          <a:xfrm>
            <a:off x="4408488" y="4935538"/>
            <a:ext cx="104775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magine 6"/>
          <p:cNvPicPr>
            <a:picLocks noChangeAspect="1"/>
          </p:cNvPicPr>
          <p:nvPr/>
        </p:nvPicPr>
        <p:blipFill>
          <a:blip r:embed="rId4">
            <a:extLst>
              <a:ext uri="{28A0092B-C50C-407E-A947-70E740481C1C}">
                <a14:useLocalDpi xmlns:a14="http://schemas.microsoft.com/office/drawing/2010/main" val="0"/>
              </a:ext>
            </a:extLst>
          </a:blip>
          <a:srcRect l="64980" t="28297" r="1558" b="41528"/>
          <a:stretch>
            <a:fillRect/>
          </a:stretch>
        </p:blipFill>
        <p:spPr bwMode="auto">
          <a:xfrm>
            <a:off x="3084513" y="4638675"/>
            <a:ext cx="12938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4" descr="I:\ELENA\DIDATTICA\Social Statistics\CORSO 2016-17\presentazione corso\Cloud 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4724400"/>
            <a:ext cx="181768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03188" y="1091763"/>
            <a:ext cx="5154611" cy="67710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solidFill>
                  <a:srgbClr val="9A0000"/>
                </a:solidFill>
                <a:effectLst/>
                <a:uLnTx/>
                <a:uFillTx/>
                <a:latin typeface="Arial" panose="020B0604020202020204" pitchFamily="34" charset="0"/>
                <a:ea typeface="+mn-ea"/>
                <a:cs typeface="Arial" panose="020B0604020202020204" pitchFamily="34" charset="0"/>
              </a:rPr>
              <a:t>SOCIAL STATISTICS FOR TOURISM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srgbClr val="001132"/>
                </a:solidFill>
                <a:effectLst/>
                <a:uLnTx/>
                <a:uFillTx/>
                <a:latin typeface="Arial" panose="020B0604020202020204" pitchFamily="34" charset="0"/>
                <a:ea typeface="+mn-ea"/>
                <a:cs typeface="Arial" panose="020B0604020202020204" pitchFamily="34" charset="0"/>
              </a:rPr>
              <a:t>Prof. Elena Pirani and Valentina </a:t>
            </a:r>
            <a:r>
              <a:rPr kumimoji="0" lang="en-US" altLang="it-IT" sz="1600" b="1" i="0" u="none" strike="noStrike" kern="1200" cap="none" spc="0" normalizeH="0" baseline="0" noProof="0" dirty="0" err="1">
                <a:ln>
                  <a:noFill/>
                </a:ln>
                <a:solidFill>
                  <a:srgbClr val="001132"/>
                </a:solidFill>
                <a:effectLst/>
                <a:uLnTx/>
                <a:uFillTx/>
                <a:latin typeface="Arial" panose="020B0604020202020204" pitchFamily="34" charset="0"/>
                <a:ea typeface="+mn-ea"/>
                <a:cs typeface="Arial" panose="020B0604020202020204" pitchFamily="34" charset="0"/>
              </a:rPr>
              <a:t>Tocchioni</a:t>
            </a:r>
            <a:endParaRPr kumimoji="0" lang="it-IT" sz="3200" b="1" i="0" u="none" strike="noStrike" kern="1200" cap="none" spc="0" normalizeH="0" baseline="0" noProof="0" dirty="0">
              <a:ln/>
              <a:solidFill>
                <a:srgbClr val="001132"/>
              </a:solidFill>
              <a:effectLst/>
              <a:uLnTx/>
              <a:uFillTx/>
              <a:latin typeface="Arial" panose="020B0604020202020204" pitchFamily="34" charset="0"/>
              <a:ea typeface="+mn-ea"/>
              <a:cs typeface="Arial" panose="020B0604020202020204" pitchFamily="34" charset="0"/>
            </a:endParaRPr>
          </a:p>
        </p:txBody>
      </p:sp>
      <p:sp>
        <p:nvSpPr>
          <p:cNvPr id="2" name="Rettangolo 1"/>
          <p:cNvSpPr>
            <a:spLocks noChangeArrowheads="1"/>
          </p:cNvSpPr>
          <p:nvPr/>
        </p:nvSpPr>
        <p:spPr bwMode="auto">
          <a:xfrm>
            <a:off x="103188" y="1765300"/>
            <a:ext cx="4275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altLang="it-IT" sz="1800" b="1" i="0" u="none" strike="noStrike" kern="1200" cap="none" spc="0" normalizeH="0" baseline="0" noProof="0" dirty="0">
                <a:ln/>
                <a:solidFill>
                  <a:srgbClr val="9A0000"/>
                </a:solidFill>
                <a:effectLst/>
                <a:uLnTx/>
                <a:uFillTx/>
                <a:latin typeface="Calibri"/>
                <a:ea typeface="+mn-ea"/>
                <a:cs typeface="Arial" panose="020B0604020202020204" pitchFamily="34" charset="0"/>
              </a:rPr>
              <a:t>What we will discuss in this course:</a:t>
            </a:r>
          </a:p>
        </p:txBody>
      </p:sp>
      <p:pic>
        <p:nvPicPr>
          <p:cNvPr id="2056" name="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23362" cy="106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Immagin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2613" y="2301875"/>
            <a:ext cx="1255712"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magin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05513" y="1354138"/>
            <a:ext cx="10636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Immagin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08488" y="1905000"/>
            <a:ext cx="1524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Immagine 9"/>
          <p:cNvPicPr>
            <a:picLocks noChangeAspect="1"/>
          </p:cNvPicPr>
          <p:nvPr/>
        </p:nvPicPr>
        <p:blipFill>
          <a:blip r:embed="rId10">
            <a:extLst>
              <a:ext uri="{28A0092B-C50C-407E-A947-70E740481C1C}">
                <a14:useLocalDpi xmlns:a14="http://schemas.microsoft.com/office/drawing/2010/main" val="0"/>
              </a:ext>
            </a:extLst>
          </a:blip>
          <a:srcRect t="4190" r="6770" b="24979"/>
          <a:stretch>
            <a:fillRect/>
          </a:stretch>
        </p:blipFill>
        <p:spPr bwMode="auto">
          <a:xfrm>
            <a:off x="4657725" y="3359150"/>
            <a:ext cx="22240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AutoShape 14" descr="Risultati immagini per indagine on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2" name="AutoShape 16" descr="Risultati immagini per indagine onlin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3" name="AutoShape 18" descr="Risultati immagini per indagine onlin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64" name="Immagine 4"/>
          <p:cNvPicPr>
            <a:picLocks noChangeAspect="1"/>
          </p:cNvPicPr>
          <p:nvPr/>
        </p:nvPicPr>
        <p:blipFill>
          <a:blip r:embed="rId11">
            <a:extLst>
              <a:ext uri="{28A0092B-C50C-407E-A947-70E740481C1C}">
                <a14:useLocalDpi xmlns:a14="http://schemas.microsoft.com/office/drawing/2010/main" val="0"/>
              </a:ext>
            </a:extLst>
          </a:blip>
          <a:srcRect l="9050" t="9647" r="5882" b="24963"/>
          <a:stretch>
            <a:fillRect/>
          </a:stretch>
        </p:blipFill>
        <p:spPr bwMode="auto">
          <a:xfrm>
            <a:off x="7310438" y="1370013"/>
            <a:ext cx="11779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1"/>
          <p:cNvSpPr>
            <a:spLocks noChangeArrowheads="1"/>
          </p:cNvSpPr>
          <p:nvPr/>
        </p:nvSpPr>
        <p:spPr bwMode="auto">
          <a:xfrm>
            <a:off x="1160463" y="4427538"/>
            <a:ext cx="3024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ts val="600"/>
              </a:spcAft>
              <a:buClrTx/>
              <a:buSzTx/>
              <a:buFont typeface="Arial" charset="0"/>
              <a:buNone/>
              <a:tabLst/>
              <a:defRPr/>
            </a:pP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How to make some</a:t>
            </a:r>
            <a:b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b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      description of </a:t>
            </a:r>
            <a:b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b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      data collected</a:t>
            </a:r>
          </a:p>
        </p:txBody>
      </p:sp>
      <p:sp>
        <p:nvSpPr>
          <p:cNvPr id="20" name="Rettangolo 1"/>
          <p:cNvSpPr>
            <a:spLocks noChangeArrowheads="1"/>
          </p:cNvSpPr>
          <p:nvPr/>
        </p:nvSpPr>
        <p:spPr bwMode="auto">
          <a:xfrm>
            <a:off x="103188" y="2551113"/>
            <a:ext cx="336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ts val="600"/>
              </a:spcAft>
              <a:buClrTx/>
              <a:buSzTx/>
              <a:buFont typeface="Arial" charset="0"/>
              <a:buNone/>
              <a:tabLst/>
              <a:defRPr/>
            </a:pP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How to craft a good survey instrument</a:t>
            </a:r>
          </a:p>
        </p:txBody>
      </p:sp>
      <p:sp>
        <p:nvSpPr>
          <p:cNvPr id="21" name="Rettangolo 1"/>
          <p:cNvSpPr>
            <a:spLocks noChangeArrowheads="1"/>
          </p:cNvSpPr>
          <p:nvPr/>
        </p:nvSpPr>
        <p:spPr bwMode="auto">
          <a:xfrm>
            <a:off x="20638" y="3743325"/>
            <a:ext cx="479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ts val="600"/>
              </a:spcAft>
              <a:buClrTx/>
              <a:buSzTx/>
              <a:buFont typeface="Arial" charset="0"/>
              <a:buNone/>
              <a:tabLst/>
              <a:defRPr/>
            </a:pP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How to design effective survey questions</a:t>
            </a:r>
          </a:p>
        </p:txBody>
      </p:sp>
      <p:sp>
        <p:nvSpPr>
          <p:cNvPr id="22" name="Rettangolo 1"/>
          <p:cNvSpPr>
            <a:spLocks noChangeArrowheads="1"/>
          </p:cNvSpPr>
          <p:nvPr/>
        </p:nvSpPr>
        <p:spPr bwMode="auto">
          <a:xfrm>
            <a:off x="1041400" y="6067425"/>
            <a:ext cx="485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ts val="600"/>
              </a:spcAft>
              <a:buClrTx/>
              <a:buSzTx/>
              <a:buFont typeface="Arial" charset="0"/>
              <a:buNone/>
              <a:tabLst/>
              <a:defRPr/>
            </a:pP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Some rudiments about statistical </a:t>
            </a:r>
            <a:b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br>
            <a:r>
              <a:rPr kumimoji="0" lang="en-US" altLang="it-IT" sz="2000" b="1" i="0" u="none" strike="noStrike" kern="1200" cap="none" spc="0" normalizeH="0" baseline="0" noProof="0" dirty="0">
                <a:ln>
                  <a:noFill/>
                </a:ln>
                <a:solidFill>
                  <a:srgbClr val="002060"/>
                </a:solidFill>
                <a:effectLst/>
                <a:uLnTx/>
                <a:uFillTx/>
                <a:latin typeface="Calibri"/>
                <a:ea typeface="+mn-ea"/>
                <a:cs typeface="Arial" charset="0"/>
              </a:rPr>
              <a:t>text analysis</a:t>
            </a:r>
          </a:p>
        </p:txBody>
      </p:sp>
      <p:sp>
        <p:nvSpPr>
          <p:cNvPr id="11" name="Fumetto 3 10"/>
          <p:cNvSpPr/>
          <p:nvPr/>
        </p:nvSpPr>
        <p:spPr>
          <a:xfrm>
            <a:off x="6537325" y="2608263"/>
            <a:ext cx="2606675" cy="1627187"/>
          </a:xfrm>
          <a:prstGeom prst="wedgeEllipseCallout">
            <a:avLst>
              <a:gd name="adj1" fmla="val -88091"/>
              <a:gd name="adj2" fmla="val 29899"/>
            </a:avLst>
          </a:prstGeom>
          <a:solidFill>
            <a:schemeClr val="accent2">
              <a:lumMod val="40000"/>
              <a:lumOff val="60000"/>
              <a:alpha val="29000"/>
            </a:schemeClr>
          </a:solid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There is never an option </a:t>
            </a:r>
            <a:b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that reflects exactly what </a:t>
            </a:r>
            <a:b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want to say!</a:t>
            </a:r>
          </a:p>
        </p:txBody>
      </p:sp>
      <p:pic>
        <p:nvPicPr>
          <p:cNvPr id="2070" name="Immagine 9"/>
          <p:cNvPicPr>
            <a:picLocks noChangeAspect="1"/>
          </p:cNvPicPr>
          <p:nvPr/>
        </p:nvPicPr>
        <p:blipFill>
          <a:blip r:embed="rId12">
            <a:extLst>
              <a:ext uri="{28A0092B-C50C-407E-A947-70E740481C1C}">
                <a14:useLocalDpi xmlns:a14="http://schemas.microsoft.com/office/drawing/2010/main" val="0"/>
              </a:ext>
            </a:extLst>
          </a:blip>
          <a:srcRect t="18808" r="11137" b="14531"/>
          <a:stretch>
            <a:fillRect/>
          </a:stretch>
        </p:blipFill>
        <p:spPr bwMode="auto">
          <a:xfrm>
            <a:off x="6005513" y="6061075"/>
            <a:ext cx="106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C2B37E-0A65-4B64-B366-429A8D2575F0}"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0969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9737" y="1905000"/>
            <a:ext cx="6208663" cy="1588705"/>
          </a:xfrm>
          <a:prstGeom prst="rect">
            <a:avLst/>
          </a:prstGeom>
          <a:noFill/>
        </p:spPr>
        <p:txBody>
          <a:bodyPr wrap="square" rtlCol="0">
            <a:spAutoFit/>
          </a:bodyPr>
          <a:lstStyle/>
          <a:p>
            <a:pPr algn="ctr" defTabSz="342900">
              <a:lnSpc>
                <a:spcPct val="107000"/>
              </a:lnSpc>
            </a:pPr>
            <a:r>
              <a:rPr lang="en-US" sz="1400" b="1" dirty="0">
                <a:solidFill>
                  <a:srgbClr val="990000"/>
                </a:solidFill>
                <a:latin typeface="Century Gothic" panose="020B0502020202020204"/>
              </a:rPr>
              <a:t>Economics</a:t>
            </a:r>
            <a:r>
              <a:rPr lang="en-US" sz="1400" b="1" dirty="0">
                <a:solidFill>
                  <a:srgbClr val="052F61">
                    <a:lumMod val="75000"/>
                  </a:srgbClr>
                </a:solidFill>
                <a:latin typeface="Century Gothic" panose="020B0502020202020204"/>
              </a:rPr>
              <a:t> (the only field in which two people can get a Nobel Prize for saying exactly the opposite thing)</a:t>
            </a:r>
          </a:p>
          <a:p>
            <a:pPr algn="ctr" defTabSz="342900">
              <a:lnSpc>
                <a:spcPct val="107000"/>
              </a:lnSpc>
            </a:pPr>
            <a:r>
              <a:rPr lang="en-US" b="1" dirty="0">
                <a:solidFill>
                  <a:srgbClr val="990000"/>
                </a:solidFill>
                <a:latin typeface="Century Gothic" panose="020B0502020202020204"/>
              </a:rPr>
              <a:t>+</a:t>
            </a:r>
          </a:p>
          <a:p>
            <a:pPr algn="ctr" defTabSz="342900">
              <a:lnSpc>
                <a:spcPct val="107000"/>
              </a:lnSpc>
            </a:pPr>
            <a:r>
              <a:rPr lang="en-US" sz="1400" b="1" dirty="0">
                <a:solidFill>
                  <a:srgbClr val="990000"/>
                </a:solidFill>
                <a:latin typeface="Century Gothic" panose="020B0502020202020204"/>
              </a:rPr>
              <a:t>Statistics</a:t>
            </a:r>
            <a:r>
              <a:rPr lang="en-US" sz="1400" b="1" dirty="0">
                <a:solidFill>
                  <a:srgbClr val="052F61">
                    <a:lumMod val="75000"/>
                  </a:srgbClr>
                </a:solidFill>
                <a:latin typeface="Century Gothic" panose="020B0502020202020204"/>
              </a:rPr>
              <a:t> (the art of never having to say you're wrong)</a:t>
            </a:r>
          </a:p>
          <a:p>
            <a:pPr algn="ctr" defTabSz="342900">
              <a:lnSpc>
                <a:spcPct val="107000"/>
              </a:lnSpc>
            </a:pPr>
            <a:r>
              <a:rPr lang="en-US" b="1" dirty="0">
                <a:solidFill>
                  <a:srgbClr val="990000"/>
                </a:solidFill>
                <a:latin typeface="Century Gothic" panose="020B0502020202020204"/>
              </a:rPr>
              <a:t>=</a:t>
            </a:r>
          </a:p>
          <a:p>
            <a:pPr algn="ctr" defTabSz="342900">
              <a:lnSpc>
                <a:spcPct val="107000"/>
              </a:lnSpc>
            </a:pPr>
            <a:r>
              <a:rPr lang="en-US" sz="1400" b="1" dirty="0">
                <a:solidFill>
                  <a:srgbClr val="990000"/>
                </a:solidFill>
                <a:latin typeface="Century Gothic" panose="020B0502020202020204"/>
              </a:rPr>
              <a:t>Economic Statistics</a:t>
            </a:r>
            <a:endParaRPr lang="it-IT" sz="1400" b="1" dirty="0">
              <a:solidFill>
                <a:srgbClr val="990000"/>
              </a:solidFill>
              <a:latin typeface="Century Gothic" panose="020B0502020202020204"/>
            </a:endParaRPr>
          </a:p>
        </p:txBody>
      </p:sp>
      <p:graphicFrame>
        <p:nvGraphicFramePr>
          <p:cNvPr id="16" name="Grafico 15"/>
          <p:cNvGraphicFramePr>
            <a:graphicFrameLocks/>
          </p:cNvGraphicFramePr>
          <p:nvPr>
            <p:extLst/>
          </p:nvPr>
        </p:nvGraphicFramePr>
        <p:xfrm>
          <a:off x="39738" y="4018353"/>
          <a:ext cx="2779662" cy="1468047"/>
        </p:xfrm>
        <a:graphic>
          <a:graphicData uri="http://schemas.openxmlformats.org/drawingml/2006/chart">
            <c:chart xmlns:c="http://schemas.openxmlformats.org/drawingml/2006/chart" xmlns:r="http://schemas.openxmlformats.org/officeDocument/2006/relationships" r:id="rId2"/>
          </a:graphicData>
        </a:graphic>
      </p:graphicFrame>
      <p:pic>
        <p:nvPicPr>
          <p:cNvPr id="1033" name="Picture 9" descr="https://www.repstatic.it/content/nazionale/img/2014/08/13/194935137-f747b329-026e-4775-9940-e422b4e7ce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654" y="1769427"/>
            <a:ext cx="2095946" cy="1571960"/>
          </a:xfrm>
          <a:prstGeom prst="rect">
            <a:avLst/>
          </a:prstGeom>
          <a:noFill/>
          <a:extLst>
            <a:ext uri="{909E8E84-426E-40DD-AFC4-6F175D3DCCD1}">
              <a14:hiddenFill xmlns:a14="http://schemas.microsoft.com/office/drawing/2010/main">
                <a:solidFill>
                  <a:srgbClr val="FFFFFF"/>
                </a:solidFill>
              </a14:hiddenFill>
            </a:ext>
          </a:extLst>
        </p:spPr>
      </p:pic>
      <p:sp>
        <p:nvSpPr>
          <p:cNvPr id="3" name="Sottotitolo 2"/>
          <p:cNvSpPr>
            <a:spLocks noGrp="1"/>
          </p:cNvSpPr>
          <p:nvPr>
            <p:ph type="subTitle" idx="1"/>
          </p:nvPr>
        </p:nvSpPr>
        <p:spPr>
          <a:xfrm>
            <a:off x="990600" y="1000358"/>
            <a:ext cx="6899532" cy="857696"/>
          </a:xfrm>
        </p:spPr>
        <p:txBody>
          <a:bodyPr>
            <a:normAutofit/>
          </a:bodyPr>
          <a:lstStyle/>
          <a:p>
            <a:pPr algn="ctr"/>
            <a:r>
              <a:rPr lang="it-IT" sz="2800" b="1" dirty="0"/>
              <a:t>ECONOMIC STATISTICS FOR TOURISM</a:t>
            </a:r>
            <a:endParaRPr lang="it-IT" sz="2800" b="1" dirty="0">
              <a:solidFill>
                <a:schemeClr val="tx1"/>
              </a:solidFill>
            </a:endParaRPr>
          </a:p>
          <a:p>
            <a:pPr algn="ctr">
              <a:spcBef>
                <a:spcPts val="0"/>
              </a:spcBef>
              <a:spcAft>
                <a:spcPts val="0"/>
              </a:spcAft>
            </a:pPr>
            <a:r>
              <a:rPr lang="it-IT" sz="1600" b="1" dirty="0">
                <a:solidFill>
                  <a:schemeClr val="bg2">
                    <a:lumMod val="50000"/>
                  </a:schemeClr>
                </a:solidFill>
              </a:rPr>
              <a:t>Prof. Francesca </a:t>
            </a:r>
            <a:r>
              <a:rPr lang="it-IT" sz="1600" b="1" dirty="0" err="1">
                <a:solidFill>
                  <a:schemeClr val="bg2">
                    <a:lumMod val="50000"/>
                  </a:schemeClr>
                </a:solidFill>
              </a:rPr>
              <a:t>Giambona</a:t>
            </a:r>
            <a:r>
              <a:rPr lang="it-IT" sz="975" dirty="0"/>
              <a:t>			    </a:t>
            </a:r>
          </a:p>
          <a:p>
            <a:pPr>
              <a:spcBef>
                <a:spcPts val="0"/>
              </a:spcBef>
              <a:spcAft>
                <a:spcPts val="0"/>
              </a:spcAft>
            </a:pPr>
            <a:r>
              <a:rPr lang="it-IT" sz="975" dirty="0"/>
              <a:t>			</a:t>
            </a:r>
            <a:endParaRPr lang="it-IT" sz="1500" b="1" dirty="0">
              <a:solidFill>
                <a:srgbClr val="C00000"/>
              </a:solidFill>
              <a:latin typeface="Times New Roman" panose="02020603050405020304" pitchFamily="18" charset="0"/>
              <a:cs typeface="Times New Roman" panose="02020603050405020304" pitchFamily="18" charset="0"/>
            </a:endParaRPr>
          </a:p>
          <a:p>
            <a:pPr>
              <a:spcBef>
                <a:spcPts val="0"/>
              </a:spcBef>
              <a:spcAft>
                <a:spcPts val="0"/>
              </a:spcAft>
            </a:pPr>
            <a:endParaRPr lang="it-IT" sz="975"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2" y="-39651"/>
            <a:ext cx="9217228" cy="10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2892442" y="3810000"/>
            <a:ext cx="6251558" cy="2987356"/>
          </a:xfrm>
          <a:prstGeom prst="rect">
            <a:avLst/>
          </a:prstGeom>
        </p:spPr>
        <p:txBody>
          <a:bodyPr wrap="square">
            <a:spAutoFit/>
          </a:bodyPr>
          <a:lstStyle/>
          <a:p>
            <a:pPr defTabSz="342900">
              <a:lnSpc>
                <a:spcPct val="107000"/>
              </a:lnSpc>
              <a:spcBef>
                <a:spcPts val="450"/>
              </a:spcBef>
            </a:pPr>
            <a:r>
              <a:rPr lang="en-GB" sz="1400" b="1" dirty="0">
                <a:solidFill>
                  <a:srgbClr val="052F61">
                    <a:lumMod val="75000"/>
                  </a:srgbClr>
                </a:solidFill>
                <a:latin typeface="Century Gothic" panose="020B0502020202020204"/>
              </a:rPr>
              <a:t>THE QUANTITATIVE DESCRIPTION OF THE ACTIVITY OF TOURISM SYSTEMS</a:t>
            </a:r>
          </a:p>
          <a:p>
            <a:pPr marL="285750" indent="-285750" defTabSz="342900">
              <a:lnSpc>
                <a:spcPct val="107000"/>
              </a:lnSpc>
              <a:spcBef>
                <a:spcPts val="450"/>
              </a:spcBef>
              <a:buFont typeface="Arial" panose="020B0604020202020204" pitchFamily="34" charset="0"/>
              <a:buChar char="•"/>
            </a:pPr>
            <a:r>
              <a:rPr lang="en-GB" sz="1400" b="1" dirty="0">
                <a:solidFill>
                  <a:srgbClr val="052F61">
                    <a:lumMod val="75000"/>
                  </a:srgbClr>
                </a:solidFill>
                <a:latin typeface="Century Gothic" panose="020B0502020202020204"/>
              </a:rPr>
              <a:t>Time Series Analysis and Forecasting</a:t>
            </a:r>
          </a:p>
          <a:p>
            <a:pPr marL="285750" indent="-285750" defTabSz="342900">
              <a:lnSpc>
                <a:spcPct val="107000"/>
              </a:lnSpc>
              <a:spcBef>
                <a:spcPts val="450"/>
              </a:spcBef>
              <a:buFont typeface="Arial" panose="020B0604020202020204" pitchFamily="34" charset="0"/>
              <a:buChar char="•"/>
            </a:pPr>
            <a:r>
              <a:rPr lang="en-GB" sz="1400" b="1" dirty="0">
                <a:solidFill>
                  <a:srgbClr val="052F61">
                    <a:lumMod val="75000"/>
                  </a:srgbClr>
                </a:solidFill>
                <a:latin typeface="Century Gothic" panose="020B0502020202020204"/>
              </a:rPr>
              <a:t>Composition Model</a:t>
            </a:r>
          </a:p>
          <a:p>
            <a:pPr marL="285750" indent="-285750" defTabSz="342900">
              <a:lnSpc>
                <a:spcPct val="107000"/>
              </a:lnSpc>
              <a:spcBef>
                <a:spcPts val="450"/>
              </a:spcBef>
              <a:spcAft>
                <a:spcPts val="600"/>
              </a:spcAft>
              <a:buFont typeface="Arial" panose="020B0604020202020204" pitchFamily="34" charset="0"/>
              <a:buChar char="•"/>
            </a:pPr>
            <a:r>
              <a:rPr lang="en-GB" sz="1400" b="1" dirty="0">
                <a:solidFill>
                  <a:srgbClr val="052F61">
                    <a:lumMod val="75000"/>
                  </a:srgbClr>
                </a:solidFill>
                <a:latin typeface="Century Gothic" panose="020B0502020202020204"/>
              </a:rPr>
              <a:t>Exponential Smoothing Models</a:t>
            </a:r>
            <a:endParaRPr lang="it-IT" sz="1400" b="1" dirty="0">
              <a:solidFill>
                <a:srgbClr val="052F61">
                  <a:lumMod val="75000"/>
                </a:srgbClr>
              </a:solidFill>
              <a:latin typeface="Century Gothic" panose="020B0502020202020204"/>
            </a:endParaRPr>
          </a:p>
          <a:p>
            <a:pPr defTabSz="342900">
              <a:lnSpc>
                <a:spcPct val="107000"/>
              </a:lnSpc>
              <a:spcBef>
                <a:spcPts val="450"/>
              </a:spcBef>
            </a:pPr>
            <a:r>
              <a:rPr lang="en-GB" sz="1400" b="1" dirty="0">
                <a:solidFill>
                  <a:srgbClr val="052F61">
                    <a:lumMod val="75000"/>
                  </a:srgbClr>
                </a:solidFill>
                <a:latin typeface="Century Gothic" panose="020B0502020202020204"/>
              </a:rPr>
              <a:t>THE QUANTITATIVE DESCRIPTION OF THE OF TOURISTS’ DEMAND</a:t>
            </a:r>
          </a:p>
          <a:p>
            <a:pPr defTabSz="342900">
              <a:lnSpc>
                <a:spcPct val="107000"/>
              </a:lnSpc>
              <a:spcBef>
                <a:spcPts val="450"/>
              </a:spcBef>
            </a:pPr>
            <a:r>
              <a:rPr lang="en-GB" sz="1400" b="1" dirty="0">
                <a:solidFill>
                  <a:srgbClr val="052F61">
                    <a:lumMod val="75000"/>
                  </a:srgbClr>
                </a:solidFill>
                <a:latin typeface="Century Gothic" panose="020B0502020202020204"/>
              </a:rPr>
              <a:t>THE QUANTITATIVE DESCRIPTION OF TOURIST ENTERPRISES’ PRODUCTION</a:t>
            </a:r>
          </a:p>
          <a:p>
            <a:pPr marL="285750" indent="-285750" defTabSz="342900">
              <a:lnSpc>
                <a:spcPct val="107000"/>
              </a:lnSpc>
              <a:spcBef>
                <a:spcPts val="450"/>
              </a:spcBef>
              <a:buFont typeface="Arial" panose="020B0604020202020204" pitchFamily="34" charset="0"/>
              <a:buChar char="•"/>
            </a:pPr>
            <a:r>
              <a:rPr lang="en-GB" sz="1400" b="1" dirty="0">
                <a:solidFill>
                  <a:srgbClr val="052F61">
                    <a:lumMod val="75000"/>
                  </a:srgbClr>
                </a:solidFill>
                <a:latin typeface="Century Gothic" panose="020B0502020202020204"/>
              </a:rPr>
              <a:t>The Role of Prices</a:t>
            </a:r>
          </a:p>
          <a:p>
            <a:pPr marL="285750" indent="-285750" defTabSz="342900">
              <a:lnSpc>
                <a:spcPct val="107000"/>
              </a:lnSpc>
              <a:spcBef>
                <a:spcPts val="450"/>
              </a:spcBef>
              <a:buFont typeface="Arial" panose="020B0604020202020204" pitchFamily="34" charset="0"/>
              <a:buChar char="•"/>
            </a:pPr>
            <a:r>
              <a:rPr lang="en-GB" sz="1400" b="1" dirty="0">
                <a:solidFill>
                  <a:srgbClr val="052F61">
                    <a:lumMod val="75000"/>
                  </a:srgbClr>
                </a:solidFill>
                <a:latin typeface="Century Gothic" panose="020B0502020202020204"/>
              </a:rPr>
              <a:t>Time and Space Comparisons </a:t>
            </a:r>
            <a:endParaRPr lang="en-GB" sz="1400" b="1" dirty="0">
              <a:ln w="9525" cap="flat" cmpd="sng" algn="ctr">
                <a:solidFill>
                  <a:srgbClr val="0070C0"/>
                </a:solidFill>
                <a:prstDash val="solid"/>
                <a:round/>
              </a:ln>
              <a:solidFill>
                <a:srgbClr val="052F61">
                  <a:lumMod val="75000"/>
                </a:srgbClr>
              </a:solidFill>
              <a:effectLst>
                <a:outerShdw blurRad="50800" dist="38100" dir="5400000" algn="t">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defTabSz="342900">
              <a:lnSpc>
                <a:spcPct val="107000"/>
              </a:lnSpc>
              <a:spcBef>
                <a:spcPts val="450"/>
              </a:spcBef>
              <a:buFont typeface="Arial" panose="020B0604020202020204" pitchFamily="34" charset="0"/>
              <a:buChar char="•"/>
            </a:pPr>
            <a:r>
              <a:rPr lang="en-GB" sz="1400" b="1" dirty="0">
                <a:solidFill>
                  <a:srgbClr val="052F61">
                    <a:lumMod val="75000"/>
                  </a:srgbClr>
                </a:solidFill>
                <a:latin typeface="Century Gothic" panose="020B0502020202020204"/>
              </a:rPr>
              <a:t>The Interdependencies of the Economic System</a:t>
            </a:r>
            <a:endParaRPr lang="it-IT" sz="1400" dirty="0">
              <a:solidFill>
                <a:prstClr val="white"/>
              </a:solidFill>
              <a:latin typeface="Century Gothic" panose="020B0502020202020204"/>
            </a:endParaRPr>
          </a:p>
          <a:p>
            <a:pPr defTabSz="342900">
              <a:lnSpc>
                <a:spcPct val="107000"/>
              </a:lnSpc>
              <a:spcAft>
                <a:spcPts val="600"/>
              </a:spcAft>
            </a:pPr>
            <a:endParaRPr lang="it-IT"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p:cNvSpPr>
            <a:spLocks noGrp="1"/>
          </p:cNvSpPr>
          <p:nvPr>
            <p:ph type="sldNum" sz="quarter" idx="12"/>
          </p:nvPr>
        </p:nvSpPr>
        <p:spPr>
          <a:xfrm>
            <a:off x="8272515" y="6096000"/>
            <a:ext cx="856684" cy="669925"/>
          </a:xfrm>
        </p:spPr>
        <p:txBody>
          <a:bodyPr/>
          <a:lstStyle/>
          <a:p>
            <a:pPr defTabSz="342900"/>
            <a:fld id="{D57F1E4F-1CFF-5643-939E-217C01CDF565}" type="slidenum">
              <a:rPr lang="en-US" smtClean="0">
                <a:solidFill>
                  <a:srgbClr val="146194">
                    <a:lumMod val="50000"/>
                  </a:srgbClr>
                </a:solidFill>
              </a:rPr>
              <a:pPr defTabSz="342900"/>
              <a:t>47</a:t>
            </a:fld>
            <a:endParaRPr lang="en-US" dirty="0">
              <a:solidFill>
                <a:srgbClr val="146194">
                  <a:lumMod val="50000"/>
                </a:srgbClr>
              </a:solidFill>
            </a:endParaRPr>
          </a:p>
        </p:txBody>
      </p:sp>
    </p:spTree>
    <p:extLst>
      <p:ext uri="{BB962C8B-B14F-4D97-AF65-F5344CB8AC3E}">
        <p14:creationId xmlns:p14="http://schemas.microsoft.com/office/powerpoint/2010/main" val="841458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455576" y="1158998"/>
            <a:ext cx="4404859" cy="141577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ANALYSIS </a:t>
            </a:r>
            <a:r>
              <a:rPr kumimoji="0" lang="en-US" sz="2200" b="1" i="0" u="none" strike="noStrike" kern="1200" cap="none" spc="0" normalizeH="0" baseline="0" noProof="0" dirty="0">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Laura Grassini &amp; Prof. Daniele Vignoli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pic>
        <p:nvPicPr>
          <p:cNvPr id="2051"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LimeSurve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213" y="3825875"/>
            <a:ext cx="3049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5397500"/>
            <a:ext cx="38242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ttangolo 1"/>
          <p:cNvSpPr>
            <a:spLocks noChangeArrowheads="1"/>
          </p:cNvSpPr>
          <p:nvPr/>
        </p:nvSpPr>
        <p:spPr bwMode="auto">
          <a:xfrm>
            <a:off x="203200" y="2562225"/>
            <a:ext cx="4602163"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r>
              <a:rPr kumimoji="0" lang="it-IT"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Introduction to key statistical tools for data analysis</a:t>
            </a:r>
          </a:p>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endParaRPr kumimoji="0" lang="it-IT"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r>
              <a:rPr kumimoji="0" lang="it-IT"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Questionnarie construction and implementation (Lab sessions with LimeSurvey)</a:t>
            </a:r>
          </a:p>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endParaRPr kumimoji="0" lang="it-IT"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r>
              <a:rPr kumimoji="0" lang="it-IT"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Basic data processing and analysis (Lab sessions with STATA)</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ts val="3000"/>
              </a:lnSpc>
              <a:spcBef>
                <a:spcPct val="0"/>
              </a:spcBef>
              <a:spcAft>
                <a:spcPct val="0"/>
              </a:spcAft>
              <a:buClr>
                <a:srgbClr val="C00000"/>
              </a:buClr>
              <a:buSzPct val="120000"/>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55" name="Picture 13" descr="Image result for statis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487613"/>
            <a:ext cx="9652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3960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022910" y="1158998"/>
            <a:ext cx="3270190" cy="430887"/>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WINE and TOURISM cv</a:t>
            </a:r>
            <a:endParaRPr kumimoji="0" lang="it-IT" sz="3200" b="1" i="0" u="none" strike="noStrike" kern="1200" cap="none" spc="0" normalizeH="0" baseline="0" noProof="0" dirty="0">
              <a:ln/>
              <a:solidFill>
                <a:srgbClr val="A23C33"/>
              </a:solidFill>
              <a:effectLst/>
              <a:uLnTx/>
              <a:uFillTx/>
              <a:latin typeface="Arial" panose="020B0604020202020204" pitchFamily="34" charset="0"/>
              <a:ea typeface="+mn-ea"/>
              <a:cs typeface="Arial" panose="020B0604020202020204" pitchFamily="34" charset="0"/>
            </a:endParaRPr>
          </a:p>
        </p:txBody>
      </p:sp>
      <p:pic>
        <p:nvPicPr>
          <p:cNvPr id="2051"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ttangolo 1"/>
          <p:cNvSpPr>
            <a:spLocks noChangeArrowheads="1"/>
          </p:cNvSpPr>
          <p:nvPr/>
        </p:nvSpPr>
        <p:spPr bwMode="auto">
          <a:xfrm>
            <a:off x="457200" y="2562225"/>
            <a:ext cx="777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0" fontAlgn="base" hangingPunct="0">
              <a:spcBef>
                <a:spcPct val="0"/>
              </a:spcBef>
              <a:spcAft>
                <a:spcPct val="0"/>
              </a:spcAft>
              <a:buClr>
                <a:srgbClr val="C00000"/>
              </a:buClr>
              <a:buSzPct val="120000"/>
              <a:defRPr/>
            </a:pPr>
            <a:r>
              <a:rPr kumimoji="0" lang="it-IT" alt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Selection</a:t>
            </a:r>
            <a:r>
              <a:rPr kumimoji="0" lang="it-IT"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it-IT" alt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students</a:t>
            </a:r>
            <a:r>
              <a:rPr kumimoji="0" lang="it-IT"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for </a:t>
            </a:r>
            <a:r>
              <a:rPr lang="en-US" altLang="en-US" sz="2000" dirty="0">
                <a:solidFill>
                  <a:prstClr val="black"/>
                </a:solidFill>
                <a:latin typeface="Arial" panose="020B0604020202020204" pitchFamily="34" charset="0"/>
                <a:cs typeface="Arial" panose="020B0604020202020204" pitchFamily="34" charset="0"/>
              </a:rPr>
              <a:t>internships at important and well-known farms and wine producers</a:t>
            </a:r>
          </a:p>
          <a:p>
            <a:pPr lvl="0" eaLnBrk="0" fontAlgn="base" hangingPunct="0">
              <a:spcBef>
                <a:spcPct val="0"/>
              </a:spcBef>
              <a:spcAft>
                <a:spcPct val="0"/>
              </a:spcAft>
              <a:buClr>
                <a:srgbClr val="C00000"/>
              </a:buClr>
              <a:buSzPct val="120000"/>
              <a:defRPr/>
            </a:pPr>
            <a:endParaRPr kumimoji="0" lang="it-IT"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spcBef>
                <a:spcPts val="1800"/>
              </a:spcBef>
              <a:spcAft>
                <a:spcPct val="0"/>
              </a:spcAft>
              <a:buClr>
                <a:srgbClr val="C00000"/>
              </a:buClr>
              <a:buSzPct val="120000"/>
              <a:buFont typeface="Arial" panose="020B0604020202020204" pitchFamily="34" charset="0"/>
              <a:buChar char="•"/>
              <a:tabLst/>
              <a:defRPr/>
            </a:pPr>
            <a:r>
              <a:rPr kumimoji="0" lang="it-IT"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it-IT"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cv with the </a:t>
            </a:r>
            <a:r>
              <a:rPr kumimoji="0" lang="it-IT" alt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following</a:t>
            </a:r>
            <a:r>
              <a:rPr kumimoji="0" lang="it-IT"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exams</a:t>
            </a:r>
            <a:r>
              <a:rPr kumimoji="0" lang="it-IT"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ts val="3000"/>
              </a:lnSpc>
              <a:spcBef>
                <a:spcPct val="0"/>
              </a:spcBef>
              <a:spcAft>
                <a:spcPct val="0"/>
              </a:spcAft>
              <a:buClr>
                <a:srgbClr val="C00000"/>
              </a:buClr>
              <a:buSzPct val="120000"/>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First year</a:t>
            </a:r>
          </a:p>
          <a:p>
            <a:pPr marL="0" marR="0" lvl="0" indent="0" algn="l" defTabSz="914400" rtl="0" eaLnBrk="0" fontAlgn="base" latinLnBrk="0" hangingPunct="0">
              <a:spcBef>
                <a:spcPct val="0"/>
              </a:spcBef>
              <a:spcAft>
                <a:spcPct val="0"/>
              </a:spcAft>
              <a:buClr>
                <a:srgbClr val="C00000"/>
              </a:buClr>
              <a:buSzPct val="12000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Agri</a:t>
            </a:r>
            <a:r>
              <a:rPr kumimoji="0" lang="en-US" altLang="en-US" sz="1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food economics</a:t>
            </a:r>
          </a:p>
          <a:p>
            <a:pPr marL="0" marR="0" lvl="0" indent="0" algn="l" defTabSz="914400" rtl="0" eaLnBrk="0" fontAlgn="base" latinLnBrk="0" hangingPunct="0">
              <a:spcBef>
                <a:spcPct val="0"/>
              </a:spcBef>
              <a:spcAft>
                <a:spcPct val="0"/>
              </a:spcAft>
              <a:buClr>
                <a:srgbClr val="C00000"/>
              </a:buClr>
              <a:buSzPct val="120000"/>
              <a:buNone/>
              <a:tabLst/>
              <a:defRPr/>
            </a:pPr>
            <a:r>
              <a:rPr lang="en-US" altLang="en-US" sz="1600" baseline="0" dirty="0">
                <a:solidFill>
                  <a:prstClr val="black"/>
                </a:solidFill>
                <a:latin typeface="Arial" panose="020B0604020202020204" pitchFamily="34" charset="0"/>
                <a:cs typeface="Arial" panose="020B0604020202020204" pitchFamily="34" charset="0"/>
              </a:rPr>
              <a:t>	Sustainable tourism for local system development</a:t>
            </a:r>
          </a:p>
          <a:p>
            <a:pPr marL="0" marR="0" lvl="0" indent="0" algn="l" defTabSz="914400" rtl="0" eaLnBrk="0" fontAlgn="base" latinLnBrk="0" hangingPunct="0">
              <a:spcBef>
                <a:spcPct val="0"/>
              </a:spcBef>
              <a:spcAft>
                <a:spcPct val="0"/>
              </a:spcAft>
              <a:buClr>
                <a:srgbClr val="C00000"/>
              </a:buClr>
              <a:buSzPct val="120000"/>
              <a:buNone/>
              <a:tabLst/>
              <a:defRPr/>
            </a:pPr>
            <a:r>
              <a:rPr kumimoji="0" lang="en-US" altLang="en-US" sz="1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Destination management</a:t>
            </a:r>
          </a:p>
          <a:p>
            <a:pPr marL="0" marR="0" lvl="0" indent="0" algn="l" defTabSz="914400" rtl="0" eaLnBrk="0" fontAlgn="base" latinLnBrk="0" hangingPunct="0">
              <a:spcBef>
                <a:spcPct val="0"/>
              </a:spcBef>
              <a:spcAft>
                <a:spcPct val="0"/>
              </a:spcAft>
              <a:buClr>
                <a:srgbClr val="C00000"/>
              </a:buClr>
              <a:buSzPct val="120000"/>
              <a:buNone/>
              <a:tabLst/>
              <a:defRPr/>
            </a:pPr>
            <a:r>
              <a:rPr lang="en-US" altLang="en-US" sz="1600" b="1" baseline="0" dirty="0">
                <a:solidFill>
                  <a:prstClr val="black"/>
                </a:solidFill>
                <a:latin typeface="Arial" panose="020B0604020202020204" pitchFamily="34" charset="0"/>
                <a:cs typeface="Arial" panose="020B0604020202020204" pitchFamily="34" charset="0"/>
              </a:rPr>
              <a:t>	</a:t>
            </a:r>
            <a:r>
              <a:rPr lang="en-US" altLang="en-US" sz="1600" b="1" baseline="0" dirty="0">
                <a:solidFill>
                  <a:srgbClr val="C00000"/>
                </a:solidFill>
                <a:latin typeface="Arial" panose="020B0604020202020204" pitchFamily="34" charset="0"/>
                <a:cs typeface="Arial" panose="020B0604020202020204" pitchFamily="34" charset="0"/>
              </a:rPr>
              <a:t>Second year</a:t>
            </a:r>
            <a:endParaRPr lang="en-US" altLang="en-US" sz="1600" baseline="0" dirty="0">
              <a:solidFill>
                <a:srgbClr val="C00000"/>
              </a:solidFill>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ct val="0"/>
              </a:spcAft>
              <a:buClr>
                <a:srgbClr val="C00000"/>
              </a:buClr>
              <a:buSzPct val="120000"/>
              <a:buNone/>
              <a:tabLst/>
              <a:defRPr/>
            </a:pPr>
            <a:r>
              <a:rPr lang="en-US" altLang="en-US" sz="1600" dirty="0">
                <a:solidFill>
                  <a:prstClr val="black"/>
                </a:solidFill>
                <a:latin typeface="Arial" panose="020B0604020202020204" pitchFamily="34" charset="0"/>
                <a:cs typeface="Arial" panose="020B0604020202020204" pitchFamily="34" charset="0"/>
              </a:rPr>
              <a:t>	Food quality and culture for tourism</a:t>
            </a:r>
          </a:p>
          <a:p>
            <a:pPr marL="0" marR="0" lvl="0" indent="0" algn="l" defTabSz="914400" rtl="0" eaLnBrk="0" fontAlgn="base" latinLnBrk="0" hangingPunct="0">
              <a:spcBef>
                <a:spcPct val="0"/>
              </a:spcBef>
              <a:spcAft>
                <a:spcPct val="0"/>
              </a:spcAft>
              <a:buClr>
                <a:srgbClr val="C00000"/>
              </a:buClr>
              <a:buSzPct val="120000"/>
              <a:buNone/>
              <a:tabLst/>
              <a:defRPr/>
            </a:pP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Economics and</a:t>
            </a:r>
            <a:r>
              <a:rPr kumimoji="0" lang="en-US" altLang="en-US" sz="160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management of </a:t>
            </a:r>
            <a:r>
              <a:rPr kumimoji="0" lang="en-US" altLang="en-US" sz="160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agritourism</a:t>
            </a:r>
            <a:endParaRPr kumimoji="0" lang="en-US" altLang="en-US" sz="160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spcBef>
                <a:spcPct val="0"/>
              </a:spcBef>
              <a:spcAft>
                <a:spcPct val="0"/>
              </a:spcAft>
              <a:buClr>
                <a:srgbClr val="C00000"/>
              </a:buClr>
              <a:buSzPct val="120000"/>
              <a:buNone/>
              <a:tabLst/>
              <a:defRPr/>
            </a:pPr>
            <a:r>
              <a:rPr lang="en-US" altLang="en-US" sz="1600" i="1" dirty="0">
                <a:solidFill>
                  <a:prstClr val="black"/>
                </a:solidFill>
                <a:latin typeface="Arial" panose="020B0604020202020204" pitchFamily="34" charset="0"/>
                <a:cs typeface="Arial" panose="020B0604020202020204" pitchFamily="34" charset="0"/>
              </a:rPr>
              <a:t>		</a:t>
            </a:r>
            <a:r>
              <a:rPr lang="en-US" altLang="en-US" sz="1600" i="1" dirty="0">
                <a:solidFill>
                  <a:srgbClr val="C00000"/>
                </a:solidFill>
                <a:latin typeface="Arial" panose="020B0604020202020204" pitchFamily="34" charset="0"/>
                <a:cs typeface="Arial" panose="020B0604020202020204" pitchFamily="34" charset="0"/>
              </a:rPr>
              <a:t>To be selected as optional exams: </a:t>
            </a:r>
            <a:endParaRPr kumimoji="0" lang="en-US" altLang="en-US" sz="1600"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ct val="0"/>
              </a:spcAft>
              <a:buClr>
                <a:srgbClr val="C00000"/>
              </a:buClr>
              <a:buSzPct val="120000"/>
              <a:buNone/>
              <a:tabLst/>
              <a:defRPr/>
            </a:pPr>
            <a:r>
              <a:rPr lang="en-US" altLang="en-US" sz="1600" baseline="0" dirty="0">
                <a:solidFill>
                  <a:prstClr val="black"/>
                </a:solidFill>
                <a:latin typeface="Arial" panose="020B0604020202020204" pitchFamily="34" charset="0"/>
                <a:cs typeface="Arial" panose="020B0604020202020204" pitchFamily="34" charset="0"/>
              </a:rPr>
              <a:t>		Tourism</a:t>
            </a:r>
            <a:r>
              <a:rPr lang="en-US" altLang="en-US" sz="1600" dirty="0">
                <a:solidFill>
                  <a:prstClr val="black"/>
                </a:solidFill>
                <a:latin typeface="Arial" panose="020B0604020202020204" pitchFamily="34" charset="0"/>
                <a:cs typeface="Arial" panose="020B0604020202020204" pitchFamily="34" charset="0"/>
              </a:rPr>
              <a:t> and wine marketing </a:t>
            </a:r>
          </a:p>
          <a:p>
            <a:pPr marL="0" marR="0" lvl="0" indent="0" algn="l" defTabSz="914400" rtl="0" eaLnBrk="0" fontAlgn="base" latinLnBrk="0" hangingPunct="0">
              <a:spcBef>
                <a:spcPct val="0"/>
              </a:spcBef>
              <a:spcAft>
                <a:spcPct val="0"/>
              </a:spcAft>
              <a:buClr>
                <a:srgbClr val="C00000"/>
              </a:buClr>
              <a:buSzPct val="120000"/>
              <a:buNone/>
              <a:tabLst/>
              <a:defRPr/>
            </a:pP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technologies and environmental chemistry  </a:t>
            </a:r>
            <a:endParaRPr lang="en-US" altLang="en-US" sz="1600" dirty="0">
              <a:solidFill>
                <a:prstClr val="black"/>
              </a:solidFill>
              <a:latin typeface="Arial" panose="020B0604020202020204" pitchFamily="34" charset="0"/>
              <a:cs typeface="Arial" panose="020B0604020202020204" pitchFamily="34" charset="0"/>
            </a:endParaRPr>
          </a:p>
        </p:txBody>
      </p:sp>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CasellaDiTesto 2"/>
          <p:cNvSpPr txBox="1"/>
          <p:nvPr/>
        </p:nvSpPr>
        <p:spPr>
          <a:xfrm>
            <a:off x="457200" y="1828800"/>
            <a:ext cx="8458200" cy="707886"/>
          </a:xfrm>
          <a:prstGeom prst="rect">
            <a:avLst/>
          </a:prstGeom>
          <a:noFill/>
        </p:spPr>
        <p:txBody>
          <a:bodyPr wrap="square" rtlCol="0">
            <a:spAutoFit/>
          </a:bodyPr>
          <a:lstStyle/>
          <a:p>
            <a:r>
              <a:rPr lang="it-IT" sz="2000" b="1" dirty="0" err="1">
                <a:solidFill>
                  <a:srgbClr val="C00000"/>
                </a:solidFill>
              </a:rPr>
              <a:t>Committee</a:t>
            </a:r>
            <a:r>
              <a:rPr lang="it-IT" sz="2000" dirty="0"/>
              <a:t>: prof Andrea Marescotti, Prof. Benedetto Rocchi,  </a:t>
            </a:r>
          </a:p>
          <a:p>
            <a:r>
              <a:rPr lang="it-IT" sz="2000" dirty="0"/>
              <a:t>Prof. Vincenzo Zampi, Prof. Filippo Randelli</a:t>
            </a:r>
          </a:p>
        </p:txBody>
      </p:sp>
      <p:sp>
        <p:nvSpPr>
          <p:cNvPr id="4" name="Rectangle 1"/>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202124"/>
                </a:solidFill>
                <a:effectLst/>
                <a:latin typeface="Google Sans"/>
              </a:rPr>
              <a:t>internships </a:t>
            </a:r>
            <a:r>
              <a:rPr kumimoji="0" lang="it-IT" altLang="it-IT" sz="2100" b="0" i="0" u="none" strike="noStrike" cap="none" normalizeH="0" baseline="0" dirty="0" err="1">
                <a:ln>
                  <a:noFill/>
                </a:ln>
                <a:solidFill>
                  <a:srgbClr val="202124"/>
                </a:solidFill>
                <a:effectLst/>
                <a:latin typeface="Google Sans"/>
              </a:rPr>
              <a:t>at</a:t>
            </a:r>
            <a:r>
              <a:rPr kumimoji="0" lang="it-IT" altLang="it-IT" sz="2100" b="0" i="0" u="none" strike="noStrike" cap="none" normalizeH="0" baseline="0" dirty="0">
                <a:ln>
                  <a:noFill/>
                </a:ln>
                <a:solidFill>
                  <a:srgbClr val="202124"/>
                </a:solidFill>
                <a:effectLst/>
                <a:latin typeface="Google Sans"/>
              </a:rPr>
              <a:t> </a:t>
            </a:r>
            <a:r>
              <a:rPr kumimoji="0" lang="it-IT" altLang="it-IT" sz="2100" b="0" i="0" u="none" strike="noStrike" cap="none" normalizeH="0" baseline="0" dirty="0" err="1">
                <a:ln>
                  <a:noFill/>
                </a:ln>
                <a:solidFill>
                  <a:srgbClr val="202124"/>
                </a:solidFill>
                <a:effectLst/>
                <a:latin typeface="Google Sans"/>
              </a:rPr>
              <a:t>important</a:t>
            </a:r>
            <a:r>
              <a:rPr kumimoji="0" lang="it-IT" altLang="it-IT" sz="2100" b="0" i="0" u="none" strike="noStrike" cap="none" normalizeH="0" baseline="0" dirty="0">
                <a:ln>
                  <a:noFill/>
                </a:ln>
                <a:solidFill>
                  <a:srgbClr val="202124"/>
                </a:solidFill>
                <a:effectLst/>
                <a:latin typeface="Google Sans"/>
              </a:rPr>
              <a:t> and </a:t>
            </a:r>
            <a:r>
              <a:rPr kumimoji="0" lang="it-IT" altLang="it-IT" sz="2100" b="0" i="0" u="none" strike="noStrike" cap="none" normalizeH="0" baseline="0" dirty="0" err="1">
                <a:ln>
                  <a:noFill/>
                </a:ln>
                <a:solidFill>
                  <a:srgbClr val="202124"/>
                </a:solidFill>
                <a:effectLst/>
                <a:latin typeface="Google Sans"/>
              </a:rPr>
              <a:t>well-known</a:t>
            </a:r>
            <a:r>
              <a:rPr kumimoji="0" lang="it-IT" altLang="it-IT" sz="2100" b="0" i="0" u="none" strike="noStrike" cap="none" normalizeH="0" baseline="0" dirty="0">
                <a:ln>
                  <a:noFill/>
                </a:ln>
                <a:solidFill>
                  <a:srgbClr val="202124"/>
                </a:solidFill>
                <a:effectLst/>
                <a:latin typeface="Google Sans"/>
              </a:rPr>
              <a:t> </a:t>
            </a:r>
            <a:r>
              <a:rPr kumimoji="0" lang="it-IT" altLang="it-IT" sz="2100" b="0" i="0" u="none" strike="noStrike" cap="none" normalizeH="0" baseline="0" dirty="0" err="1">
                <a:ln>
                  <a:noFill/>
                </a:ln>
                <a:solidFill>
                  <a:srgbClr val="202124"/>
                </a:solidFill>
                <a:effectLst/>
                <a:latin typeface="Google Sans"/>
              </a:rPr>
              <a:t>farms</a:t>
            </a:r>
            <a:r>
              <a:rPr kumimoji="0" lang="it-IT" altLang="it-IT" sz="2100" b="0" i="0" u="none" strike="noStrike" cap="none" normalizeH="0" baseline="0" dirty="0">
                <a:ln>
                  <a:noFill/>
                </a:ln>
                <a:solidFill>
                  <a:srgbClr val="202124"/>
                </a:solidFill>
                <a:effectLst/>
                <a:latin typeface="Google Sans"/>
              </a:rPr>
              <a:t> and </a:t>
            </a:r>
            <a:r>
              <a:rPr kumimoji="0" lang="it-IT" altLang="it-IT" sz="2100" b="0" i="0" u="none" strike="noStrike" cap="none" normalizeH="0" baseline="0" dirty="0" err="1">
                <a:ln>
                  <a:noFill/>
                </a:ln>
                <a:solidFill>
                  <a:srgbClr val="202124"/>
                </a:solidFill>
                <a:effectLst/>
                <a:latin typeface="Google Sans"/>
              </a:rPr>
              <a:t>wine</a:t>
            </a:r>
            <a:r>
              <a:rPr kumimoji="0" lang="it-IT" altLang="it-IT" sz="2100" b="0" i="0" u="none" strike="noStrike" cap="none" normalizeH="0" baseline="0" dirty="0">
                <a:ln>
                  <a:noFill/>
                </a:ln>
                <a:solidFill>
                  <a:srgbClr val="202124"/>
                </a:solidFill>
                <a:effectLst/>
                <a:latin typeface="Google Sans"/>
              </a:rPr>
              <a:t> </a:t>
            </a:r>
            <a:r>
              <a:rPr kumimoji="0" lang="it-IT" altLang="it-IT" sz="2100" b="0" i="0" u="none" strike="noStrike" cap="none" normalizeH="0" baseline="0" dirty="0" err="1">
                <a:ln>
                  <a:noFill/>
                </a:ln>
                <a:solidFill>
                  <a:srgbClr val="202124"/>
                </a:solidFill>
                <a:effectLst/>
                <a:latin typeface="Google Sans"/>
              </a:rPr>
              <a:t>producers</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899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28600" y="1447800"/>
            <a:ext cx="8229599" cy="430887"/>
          </a:xfrm>
        </p:spPr>
        <p:txBody>
          <a:bodyPr/>
          <a:lstStyle/>
          <a:p>
            <a:r>
              <a:rPr lang="it-IT" sz="2800" dirty="0"/>
              <a:t>WEB SITE : www.dsts.unifi.it</a:t>
            </a:r>
          </a:p>
        </p:txBody>
      </p:sp>
      <p:sp>
        <p:nvSpPr>
          <p:cNvPr id="4" name="Segnaposto numero diapositiva 3"/>
          <p:cNvSpPr>
            <a:spLocks noGrp="1"/>
          </p:cNvSpPr>
          <p:nvPr>
            <p:ph type="sldNum" sz="quarter" idx="7"/>
          </p:nvPr>
        </p:nvSpPr>
        <p:spPr/>
        <p:txBody>
          <a:bodyPr/>
          <a:lstStyle/>
          <a:p>
            <a:fld id="{B6F15528-21DE-4FAA-801E-634DDDAF4B2B}" type="slidenum">
              <a:rPr lang="it-IT" smtClean="0"/>
              <a:t>5</a:t>
            </a:fld>
            <a:endParaRPr lang="it-IT"/>
          </a:p>
        </p:txBody>
      </p:sp>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pic>
        <p:nvPicPr>
          <p:cNvPr id="2" name="Immagine 1"/>
          <p:cNvPicPr>
            <a:picLocks noChangeAspect="1"/>
          </p:cNvPicPr>
          <p:nvPr/>
        </p:nvPicPr>
        <p:blipFill>
          <a:blip r:embed="rId3"/>
          <a:stretch>
            <a:fillRect/>
          </a:stretch>
        </p:blipFill>
        <p:spPr>
          <a:xfrm>
            <a:off x="211428" y="2023421"/>
            <a:ext cx="8067675" cy="4354519"/>
          </a:xfrm>
          <a:prstGeom prst="rect">
            <a:avLst/>
          </a:prstGeom>
        </p:spPr>
      </p:pic>
      <p:sp>
        <p:nvSpPr>
          <p:cNvPr id="8" name="Freccia a destra 7"/>
          <p:cNvSpPr/>
          <p:nvPr/>
        </p:nvSpPr>
        <p:spPr>
          <a:xfrm rot="8784180">
            <a:off x="1561129" y="5121381"/>
            <a:ext cx="893544" cy="128534"/>
          </a:xfrm>
          <a:prstGeom prst="right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861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sp>
        <p:nvSpPr>
          <p:cNvPr id="7" name="CasellaDiTesto 6"/>
          <p:cNvSpPr txBox="1"/>
          <p:nvPr/>
        </p:nvSpPr>
        <p:spPr>
          <a:xfrm>
            <a:off x="1219200" y="3124200"/>
            <a:ext cx="6629400" cy="523220"/>
          </a:xfrm>
          <a:prstGeom prst="rect">
            <a:avLst/>
          </a:prstGeom>
          <a:noFill/>
        </p:spPr>
        <p:txBody>
          <a:bodyPr wrap="square" rtlCol="0">
            <a:spAutoFit/>
          </a:bodyPr>
          <a:lstStyle/>
          <a:p>
            <a:pPr algn="ctr"/>
            <a:r>
              <a:rPr lang="it-IT" sz="2800" b="1" dirty="0" err="1"/>
              <a:t>Study</a:t>
            </a:r>
            <a:r>
              <a:rPr lang="it-IT" sz="2800" b="1" dirty="0"/>
              <a:t> Plan</a:t>
            </a:r>
          </a:p>
        </p:txBody>
      </p:sp>
    </p:spTree>
    <p:extLst>
      <p:ext uri="{BB962C8B-B14F-4D97-AF65-F5344CB8AC3E}">
        <p14:creationId xmlns:p14="http://schemas.microsoft.com/office/powerpoint/2010/main" val="69209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pic>
        <p:nvPicPr>
          <p:cNvPr id="4" name="Immagine 3"/>
          <p:cNvPicPr>
            <a:picLocks noChangeAspect="1"/>
          </p:cNvPicPr>
          <p:nvPr/>
        </p:nvPicPr>
        <p:blipFill>
          <a:blip r:embed="rId3"/>
          <a:stretch>
            <a:fillRect/>
          </a:stretch>
        </p:blipFill>
        <p:spPr>
          <a:xfrm>
            <a:off x="796082" y="1447800"/>
            <a:ext cx="7551815" cy="5181600"/>
          </a:xfrm>
          <a:prstGeom prst="rect">
            <a:avLst/>
          </a:prstGeom>
        </p:spPr>
      </p:pic>
    </p:spTree>
    <p:extLst>
      <p:ext uri="{BB962C8B-B14F-4D97-AF65-F5344CB8AC3E}">
        <p14:creationId xmlns:p14="http://schemas.microsoft.com/office/powerpoint/2010/main" val="101536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0"/>
            <a:ext cx="9143980" cy="1257427"/>
          </a:xfrm>
          <a:prstGeom prst="rect">
            <a:avLst/>
          </a:prstGeom>
          <a:blipFill>
            <a:blip r:embed="rId2" cstate="print"/>
            <a:stretch>
              <a:fillRect/>
            </a:stretch>
          </a:blipFill>
        </p:spPr>
        <p:txBody>
          <a:bodyPr wrap="square" lIns="0" tIns="0" rIns="0" bIns="0" rtlCol="0"/>
          <a:lstStyle/>
          <a:p>
            <a:endParaRPr/>
          </a:p>
        </p:txBody>
      </p:sp>
      <p:pic>
        <p:nvPicPr>
          <p:cNvPr id="2" name="Immagine 1"/>
          <p:cNvPicPr>
            <a:picLocks noChangeAspect="1"/>
          </p:cNvPicPr>
          <p:nvPr/>
        </p:nvPicPr>
        <p:blipFill>
          <a:blip r:embed="rId3"/>
          <a:stretch>
            <a:fillRect/>
          </a:stretch>
        </p:blipFill>
        <p:spPr>
          <a:xfrm>
            <a:off x="762000" y="1371600"/>
            <a:ext cx="7702805" cy="5410200"/>
          </a:xfrm>
          <a:prstGeom prst="rect">
            <a:avLst/>
          </a:prstGeom>
        </p:spPr>
      </p:pic>
    </p:spTree>
    <p:extLst>
      <p:ext uri="{BB962C8B-B14F-4D97-AF65-F5344CB8AC3E}">
        <p14:creationId xmlns:p14="http://schemas.microsoft.com/office/powerpoint/2010/main" val="27895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9EA60-2FB8-4750-B126-EF6136B8991A}"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Segnaposto testo 2"/>
          <p:cNvSpPr txBox="1">
            <a:spLocks/>
          </p:cNvSpPr>
          <p:nvPr/>
        </p:nvSpPr>
        <p:spPr>
          <a:xfrm>
            <a:off x="457200" y="1447799"/>
            <a:ext cx="8229600" cy="52736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it-IT" sz="2400" b="1" dirty="0">
                <a:solidFill>
                  <a:srgbClr val="990000"/>
                </a:solidFill>
              </a:rPr>
              <a:t>First </a:t>
            </a:r>
            <a:r>
              <a:rPr lang="it-IT" sz="2400" b="1" dirty="0" err="1">
                <a:solidFill>
                  <a:srgbClr val="990000"/>
                </a:solidFill>
              </a:rPr>
              <a:t>year</a:t>
            </a:r>
            <a:r>
              <a:rPr lang="it-IT" sz="2400" b="1" dirty="0">
                <a:solidFill>
                  <a:srgbClr val="990000"/>
                </a:solidFill>
              </a:rPr>
              <a:t>, first </a:t>
            </a:r>
            <a:r>
              <a:rPr lang="it-IT" sz="2400" b="1" dirty="0" err="1">
                <a:solidFill>
                  <a:srgbClr val="990000"/>
                </a:solidFill>
              </a:rPr>
              <a:t>semester</a:t>
            </a:r>
            <a:endParaRPr lang="it-IT" sz="2400" b="1" dirty="0">
              <a:solidFill>
                <a:srgbClr val="990000"/>
              </a:solidFill>
            </a:endParaRPr>
          </a:p>
          <a:p>
            <a:pPr>
              <a:spcBef>
                <a:spcPts val="1200"/>
              </a:spcBef>
            </a:pPr>
            <a:r>
              <a:rPr lang="it-IT" sz="2400" dirty="0" err="1"/>
              <a:t>One</a:t>
            </a:r>
            <a:r>
              <a:rPr lang="it-IT" sz="2400" dirty="0"/>
              <a:t> </a:t>
            </a:r>
            <a:r>
              <a:rPr lang="it-IT" sz="2400" dirty="0" err="1"/>
              <a:t>exam</a:t>
            </a:r>
            <a:r>
              <a:rPr lang="it-IT" sz="2400" dirty="0"/>
              <a:t> of </a:t>
            </a:r>
            <a:r>
              <a:rPr lang="it-IT" sz="2400" dirty="0" err="1"/>
              <a:t>foreign</a:t>
            </a:r>
            <a:r>
              <a:rPr lang="it-IT" sz="2400" dirty="0"/>
              <a:t> </a:t>
            </a:r>
            <a:r>
              <a:rPr lang="it-IT" sz="2400" dirty="0" err="1"/>
              <a:t>language</a:t>
            </a:r>
            <a:r>
              <a:rPr lang="it-IT" sz="2400" dirty="0"/>
              <a:t> (9 </a:t>
            </a:r>
            <a:r>
              <a:rPr lang="it-IT" sz="2400" dirty="0" err="1"/>
              <a:t>credits</a:t>
            </a:r>
            <a:r>
              <a:rPr lang="it-IT" sz="2400" dirty="0"/>
              <a:t>)</a:t>
            </a:r>
          </a:p>
          <a:p>
            <a:pPr>
              <a:spcBef>
                <a:spcPts val="1200"/>
              </a:spcBef>
            </a:pPr>
            <a:r>
              <a:rPr lang="it-IT" sz="2400" dirty="0" err="1"/>
              <a:t>Economic</a:t>
            </a:r>
            <a:r>
              <a:rPr lang="it-IT" sz="2400" dirty="0"/>
              <a:t> </a:t>
            </a:r>
            <a:r>
              <a:rPr lang="it-IT" sz="2400" dirty="0" err="1"/>
              <a:t>history</a:t>
            </a:r>
            <a:r>
              <a:rPr lang="it-IT" sz="2400" dirty="0"/>
              <a:t> of </a:t>
            </a:r>
            <a:r>
              <a:rPr lang="it-IT" sz="2400" dirty="0" err="1"/>
              <a:t>tourism</a:t>
            </a:r>
            <a:r>
              <a:rPr lang="it-IT" sz="2400" dirty="0"/>
              <a:t> (9 </a:t>
            </a:r>
            <a:r>
              <a:rPr lang="it-IT" sz="2400" dirty="0" err="1"/>
              <a:t>credits</a:t>
            </a:r>
            <a:r>
              <a:rPr lang="it-IT" sz="2400" dirty="0"/>
              <a:t>)</a:t>
            </a:r>
          </a:p>
          <a:p>
            <a:pPr>
              <a:spcBef>
                <a:spcPts val="1200"/>
              </a:spcBef>
            </a:pPr>
            <a:r>
              <a:rPr lang="it-IT" sz="2400" dirty="0" err="1"/>
              <a:t>Destination</a:t>
            </a:r>
            <a:r>
              <a:rPr lang="it-IT" sz="2400" dirty="0"/>
              <a:t> management (</a:t>
            </a:r>
            <a:r>
              <a:rPr lang="it-IT" sz="2400" b="1" dirty="0"/>
              <a:t>OR</a:t>
            </a:r>
            <a:r>
              <a:rPr lang="it-IT" sz="2400" i="1" dirty="0"/>
              <a:t> </a:t>
            </a:r>
            <a:r>
              <a:rPr lang="it-IT" sz="2400" dirty="0" err="1"/>
              <a:t>Tourism</a:t>
            </a:r>
            <a:r>
              <a:rPr lang="it-IT" sz="2400" dirty="0"/>
              <a:t> and </a:t>
            </a:r>
            <a:r>
              <a:rPr lang="it-IT" sz="2400" dirty="0" err="1"/>
              <a:t>wine</a:t>
            </a:r>
            <a:r>
              <a:rPr lang="it-IT" sz="2400" dirty="0"/>
              <a:t> marketing; </a:t>
            </a:r>
            <a:r>
              <a:rPr lang="it-IT" sz="2400" i="1" dirty="0" err="1"/>
              <a:t>but</a:t>
            </a:r>
            <a:r>
              <a:rPr lang="it-IT" sz="2400" i="1" dirty="0"/>
              <a:t> </a:t>
            </a:r>
            <a:r>
              <a:rPr lang="it-IT" sz="2400" i="1" dirty="0" err="1"/>
              <a:t>only</a:t>
            </a:r>
            <a:r>
              <a:rPr lang="it-IT" sz="2400" i="1" dirty="0"/>
              <a:t> </a:t>
            </a:r>
            <a:r>
              <a:rPr lang="it-IT" sz="2400" i="1" dirty="0" err="1"/>
              <a:t>after</a:t>
            </a:r>
            <a:r>
              <a:rPr lang="it-IT" sz="2400" i="1" dirty="0"/>
              <a:t> </a:t>
            </a:r>
            <a:r>
              <a:rPr lang="it-IT" sz="2400" i="1" dirty="0" err="1"/>
              <a:t>Destination</a:t>
            </a:r>
            <a:r>
              <a:rPr lang="it-IT" sz="2400" i="1" dirty="0"/>
              <a:t> management</a:t>
            </a:r>
            <a:r>
              <a:rPr lang="it-IT" sz="2400" dirty="0"/>
              <a:t>) </a:t>
            </a:r>
            <a:r>
              <a:rPr lang="it-IT" sz="2400" b="1" dirty="0"/>
              <a:t>OR </a:t>
            </a:r>
            <a:r>
              <a:rPr lang="it-IT" sz="2400" dirty="0"/>
              <a:t>Organization design and </a:t>
            </a:r>
            <a:r>
              <a:rPr lang="it-IT" sz="2400" dirty="0" err="1"/>
              <a:t>peopple</a:t>
            </a:r>
            <a:r>
              <a:rPr lang="it-IT" sz="2400" dirty="0"/>
              <a:t> management in the </a:t>
            </a:r>
            <a:r>
              <a:rPr lang="it-IT" sz="2400" dirty="0" err="1"/>
              <a:t>tourism</a:t>
            </a:r>
            <a:r>
              <a:rPr lang="it-IT" sz="2400" dirty="0"/>
              <a:t> </a:t>
            </a:r>
            <a:r>
              <a:rPr lang="it-IT" sz="2400" dirty="0" err="1"/>
              <a:t>industry</a:t>
            </a:r>
            <a:r>
              <a:rPr lang="it-IT" sz="2400" dirty="0"/>
              <a:t> (9 </a:t>
            </a:r>
            <a:r>
              <a:rPr lang="it-IT" sz="2400" dirty="0" err="1"/>
              <a:t>credits</a:t>
            </a:r>
            <a:r>
              <a:rPr lang="it-IT" sz="2400" dirty="0"/>
              <a:t>) </a:t>
            </a:r>
          </a:p>
          <a:p>
            <a:pPr marL="0" indent="0">
              <a:spcBef>
                <a:spcPts val="1200"/>
              </a:spcBef>
              <a:buNone/>
            </a:pPr>
            <a:r>
              <a:rPr lang="it-IT" sz="2400" dirty="0">
                <a:sym typeface="Wingdings" panose="05000000000000000000" pitchFamily="2" charset="2"/>
              </a:rPr>
              <a:t> </a:t>
            </a:r>
            <a:r>
              <a:rPr lang="it-IT" sz="2400" dirty="0" err="1"/>
              <a:t>You</a:t>
            </a:r>
            <a:r>
              <a:rPr lang="it-IT" sz="2400" dirty="0"/>
              <a:t> </a:t>
            </a:r>
            <a:r>
              <a:rPr lang="it-IT" sz="2400" dirty="0" err="1"/>
              <a:t>may</a:t>
            </a:r>
            <a:r>
              <a:rPr lang="it-IT" sz="2400" dirty="0"/>
              <a:t> </a:t>
            </a:r>
            <a:r>
              <a:rPr lang="it-IT" sz="2400" dirty="0" err="1"/>
              <a:t>also</a:t>
            </a:r>
            <a:r>
              <a:rPr lang="it-IT" sz="2400" dirty="0"/>
              <a:t> </a:t>
            </a:r>
            <a:r>
              <a:rPr lang="it-IT" sz="2400" dirty="0" err="1"/>
              <a:t>attend</a:t>
            </a:r>
            <a:r>
              <a:rPr lang="it-IT" sz="2400" dirty="0"/>
              <a:t> </a:t>
            </a:r>
            <a:r>
              <a:rPr lang="it-IT" sz="2400" dirty="0" err="1"/>
              <a:t>any</a:t>
            </a:r>
            <a:r>
              <a:rPr lang="it-IT" sz="2400" dirty="0"/>
              <a:t> future </a:t>
            </a:r>
            <a:r>
              <a:rPr lang="it-IT" sz="2400" dirty="0" err="1"/>
              <a:t>exam</a:t>
            </a:r>
            <a:r>
              <a:rPr lang="it-IT" sz="2400" dirty="0"/>
              <a:t> (for </a:t>
            </a:r>
            <a:r>
              <a:rPr lang="it-IT" sz="2400" dirty="0" err="1"/>
              <a:t>example</a:t>
            </a:r>
            <a:r>
              <a:rPr lang="it-IT" sz="2400" dirty="0"/>
              <a:t>: Computer lab, 3 </a:t>
            </a:r>
            <a:r>
              <a:rPr lang="it-IT" sz="2400" dirty="0" err="1"/>
              <a:t>credits</a:t>
            </a:r>
            <a:r>
              <a:rPr lang="it-IT" sz="2400" dirty="0"/>
              <a:t>) and </a:t>
            </a:r>
            <a:r>
              <a:rPr lang="it-IT" sz="2400" b="1" u="sng" dirty="0" err="1"/>
              <a:t>attend</a:t>
            </a:r>
            <a:r>
              <a:rPr lang="it-IT" sz="2400" b="1" u="sng" dirty="0"/>
              <a:t> </a:t>
            </a:r>
            <a:r>
              <a:rPr lang="it-IT" sz="2400" b="1" u="sng" dirty="0" err="1"/>
              <a:t>propedeutic</a:t>
            </a:r>
            <a:r>
              <a:rPr lang="it-IT" sz="2400" b="1" u="sng" dirty="0"/>
              <a:t> </a:t>
            </a:r>
            <a:r>
              <a:rPr lang="it-IT" sz="2400" b="1" u="sng" dirty="0" err="1"/>
              <a:t>courses</a:t>
            </a:r>
            <a:r>
              <a:rPr lang="it-IT" sz="2400" b="1" u="sng" dirty="0"/>
              <a:t> of </a:t>
            </a:r>
            <a:r>
              <a:rPr lang="it-IT" sz="2400" b="1" u="sng" dirty="0" err="1"/>
              <a:t>foreign</a:t>
            </a:r>
            <a:r>
              <a:rPr lang="it-IT" sz="2400" b="1" u="sng" dirty="0"/>
              <a:t> </a:t>
            </a:r>
            <a:r>
              <a:rPr lang="it-IT" sz="2400" b="1" u="sng" dirty="0" err="1"/>
              <a:t>language</a:t>
            </a:r>
            <a:r>
              <a:rPr lang="it-IT" sz="2400" dirty="0"/>
              <a:t> (</a:t>
            </a:r>
            <a:r>
              <a:rPr lang="it-IT" sz="2400" dirty="0" err="1"/>
              <a:t>remember</a:t>
            </a:r>
            <a:r>
              <a:rPr lang="it-IT" sz="2400" dirty="0"/>
              <a:t>: </a:t>
            </a:r>
            <a:r>
              <a:rPr lang="it-IT" sz="2400" dirty="0" err="1"/>
              <a:t>you</a:t>
            </a:r>
            <a:r>
              <a:rPr lang="it-IT" sz="2400" dirty="0"/>
              <a:t> must </a:t>
            </a:r>
            <a:r>
              <a:rPr lang="it-IT" sz="2400" dirty="0" err="1"/>
              <a:t>study</a:t>
            </a:r>
            <a:r>
              <a:rPr lang="it-IT" sz="2400" dirty="0"/>
              <a:t> a </a:t>
            </a:r>
            <a:r>
              <a:rPr lang="it-IT" sz="2400" dirty="0" err="1"/>
              <a:t>foreign</a:t>
            </a:r>
            <a:r>
              <a:rPr lang="it-IT" sz="2400" dirty="0"/>
              <a:t> </a:t>
            </a:r>
            <a:r>
              <a:rPr lang="it-IT" sz="2400" dirty="0" err="1"/>
              <a:t>language</a:t>
            </a:r>
            <a:r>
              <a:rPr lang="it-IT" sz="2400" dirty="0"/>
              <a:t> </a:t>
            </a:r>
            <a:r>
              <a:rPr lang="it-IT" sz="2400" dirty="0" err="1"/>
              <a:t>different</a:t>
            </a:r>
            <a:r>
              <a:rPr lang="it-IT" sz="2400" dirty="0"/>
              <a:t> from English; </a:t>
            </a:r>
            <a:r>
              <a:rPr lang="it-IT" sz="2400" dirty="0" err="1"/>
              <a:t>two</a:t>
            </a:r>
            <a:r>
              <a:rPr lang="it-IT" sz="2400" dirty="0"/>
              <a:t> </a:t>
            </a:r>
            <a:r>
              <a:rPr lang="it-IT" sz="2400" dirty="0" err="1"/>
              <a:t>foreign</a:t>
            </a:r>
            <a:r>
              <a:rPr lang="it-IT" sz="2400" dirty="0"/>
              <a:t> </a:t>
            </a:r>
            <a:r>
              <a:rPr lang="it-IT" sz="2400" dirty="0" err="1"/>
              <a:t>languages</a:t>
            </a:r>
            <a:r>
              <a:rPr lang="it-IT" sz="2400" dirty="0"/>
              <a:t> </a:t>
            </a:r>
            <a:r>
              <a:rPr lang="it-IT" sz="2400" dirty="0" err="1"/>
              <a:t>if</a:t>
            </a:r>
            <a:r>
              <a:rPr lang="it-IT" sz="2400" dirty="0"/>
              <a:t> native English) </a:t>
            </a:r>
          </a:p>
          <a:p>
            <a:pPr marL="0" indent="0">
              <a:spcBef>
                <a:spcPts val="1200"/>
              </a:spcBef>
              <a:buNone/>
            </a:pPr>
            <a:endParaRPr lang="it-IT" sz="2400" dirty="0"/>
          </a:p>
        </p:txBody>
      </p:sp>
      <p:sp>
        <p:nvSpPr>
          <p:cNvPr id="4" name="object 2"/>
          <p:cNvSpPr/>
          <p:nvPr/>
        </p:nvSpPr>
        <p:spPr>
          <a:xfrm>
            <a:off x="0" y="13418"/>
            <a:ext cx="9143980" cy="125742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68833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1321</TotalTime>
  <Words>2302</Words>
  <Application>Microsoft Office PowerPoint</Application>
  <PresentationFormat>Presentazione su schermo (4:3)</PresentationFormat>
  <Paragraphs>343</Paragraphs>
  <Slides>49</Slides>
  <Notes>7</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49</vt:i4>
      </vt:variant>
    </vt:vector>
  </HeadingPairs>
  <TitlesOfParts>
    <vt:vector size="59" baseType="lpstr">
      <vt:lpstr>Arial</vt:lpstr>
      <vt:lpstr>Calibri</vt:lpstr>
      <vt:lpstr>Century Gothic</vt:lpstr>
      <vt:lpstr>Comic Sans MS</vt:lpstr>
      <vt:lpstr>Google Sans</vt:lpstr>
      <vt:lpstr>OfficinaSansITCStd-Bold</vt:lpstr>
      <vt:lpstr>Times New Roman</vt:lpstr>
      <vt:lpstr>Wingdings</vt:lpstr>
      <vt:lpstr>Office Theme</vt:lpstr>
      <vt:lpstr>5_Tema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HOW TO ACCESS THE MOODLE PLATFORM</vt:lpstr>
      <vt:lpstr>HOW TO ACCESS THE MOODLE PLATFORM</vt:lpstr>
      <vt:lpstr>HOW TO ACCESS THE MOODLE PLATFORM</vt:lpstr>
      <vt:lpstr>HOW TO ACCESS THE MOODLE PLATFORM</vt:lpstr>
      <vt:lpstr>HOW TO ACCESS THE MOODLE PLATFORM</vt:lpstr>
      <vt:lpstr>HOW TO ACCESS THE MOODLE PLATFORM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pavan</dc:creator>
  <cp:lastModifiedBy>scuolaEM</cp:lastModifiedBy>
  <cp:revision>247</cp:revision>
  <dcterms:created xsi:type="dcterms:W3CDTF">2016-09-10T19:14:59Z</dcterms:created>
  <dcterms:modified xsi:type="dcterms:W3CDTF">2021-04-28T08:13:34Z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2016-09-08T00:00:00Z</vt:filetime>
  </property>
  <property fmtid="{D5CDD505-2E9C-101B-9397-08002B2CF9AE}" pid="3" name="LastSaved">
    <vt:filetime>2016-09-10T00:00:00Z</vt:filetime>
  </property>
</Properties>
</file>