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9" r:id="rId2"/>
    <p:sldId id="267" r:id="rId3"/>
    <p:sldId id="269" r:id="rId4"/>
    <p:sldId id="288" r:id="rId5"/>
    <p:sldId id="285" r:id="rId6"/>
    <p:sldId id="272" r:id="rId7"/>
    <p:sldId id="336" r:id="rId8"/>
    <p:sldId id="330" r:id="rId9"/>
    <p:sldId id="331" r:id="rId10"/>
    <p:sldId id="32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AA2"/>
    <a:srgbClr val="335091"/>
    <a:srgbClr val="284276"/>
    <a:srgbClr val="2E558E"/>
    <a:srgbClr val="304F8C"/>
    <a:srgbClr val="335495"/>
    <a:srgbClr val="292E9B"/>
    <a:srgbClr val="2444A0"/>
    <a:srgbClr val="2F3195"/>
    <a:srgbClr val="395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610" autoAdjust="0"/>
  </p:normalViewPr>
  <p:slideViewPr>
    <p:cSldViewPr>
      <p:cViewPr varScale="1">
        <p:scale>
          <a:sx n="110" d="100"/>
          <a:sy n="110" d="100"/>
        </p:scale>
        <p:origin x="10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'openday 2022'!$D$4</c:f>
              <c:strCache>
                <c:ptCount val="1"/>
                <c:pt idx="0">
                  <c:v>Economi Aziendale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'openday 2022'!$E$3:$M$3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'openday 2022'!$E$4:$M$4</c:f>
              <c:numCache>
                <c:formatCode>General</c:formatCode>
                <c:ptCount val="9"/>
                <c:pt idx="0">
                  <c:v>554</c:v>
                </c:pt>
                <c:pt idx="1">
                  <c:v>600</c:v>
                </c:pt>
                <c:pt idx="2">
                  <c:v>709</c:v>
                </c:pt>
                <c:pt idx="3">
                  <c:v>658</c:v>
                </c:pt>
                <c:pt idx="4">
                  <c:v>725</c:v>
                </c:pt>
                <c:pt idx="5">
                  <c:v>651</c:v>
                </c:pt>
                <c:pt idx="6">
                  <c:v>709</c:v>
                </c:pt>
                <c:pt idx="7">
                  <c:v>718</c:v>
                </c:pt>
                <c:pt idx="8">
                  <c:v>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22-40A5-AB89-6C47BB30A63A}"/>
            </c:ext>
          </c:extLst>
        </c:ser>
        <c:ser>
          <c:idx val="1"/>
          <c:order val="1"/>
          <c:tx>
            <c:strRef>
              <c:f>'openday 2022'!$D$5</c:f>
              <c:strCache>
                <c:ptCount val="1"/>
                <c:pt idx="0">
                  <c:v>Economia e Commercio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'openday 2022'!$E$3:$M$3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'openday 2022'!$E$5:$M$5</c:f>
              <c:numCache>
                <c:formatCode>General</c:formatCode>
                <c:ptCount val="9"/>
                <c:pt idx="0">
                  <c:v>343</c:v>
                </c:pt>
                <c:pt idx="1">
                  <c:v>326</c:v>
                </c:pt>
                <c:pt idx="2">
                  <c:v>252</c:v>
                </c:pt>
                <c:pt idx="3">
                  <c:v>261</c:v>
                </c:pt>
                <c:pt idx="4">
                  <c:v>349</c:v>
                </c:pt>
                <c:pt idx="5">
                  <c:v>353</c:v>
                </c:pt>
                <c:pt idx="6">
                  <c:v>350</c:v>
                </c:pt>
                <c:pt idx="7">
                  <c:v>342</c:v>
                </c:pt>
                <c:pt idx="8">
                  <c:v>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22-40A5-AB89-6C47BB30A63A}"/>
            </c:ext>
          </c:extLst>
        </c:ser>
        <c:ser>
          <c:idx val="2"/>
          <c:order val="2"/>
          <c:tx>
            <c:strRef>
              <c:f>'openday 2022'!$D$6</c:f>
              <c:strCache>
                <c:ptCount val="1"/>
                <c:pt idx="0">
                  <c:v>SECI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'openday 2022'!$E$3:$M$3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'openday 2022'!$E$6:$M$6</c:f>
              <c:numCache>
                <c:formatCode>General</c:formatCode>
                <c:ptCount val="9"/>
                <c:pt idx="0">
                  <c:v>100</c:v>
                </c:pt>
                <c:pt idx="1">
                  <c:v>118</c:v>
                </c:pt>
                <c:pt idx="2">
                  <c:v>112</c:v>
                </c:pt>
                <c:pt idx="3">
                  <c:v>91</c:v>
                </c:pt>
                <c:pt idx="4">
                  <c:v>129</c:v>
                </c:pt>
                <c:pt idx="5">
                  <c:v>127</c:v>
                </c:pt>
                <c:pt idx="6">
                  <c:v>87</c:v>
                </c:pt>
                <c:pt idx="7">
                  <c:v>85</c:v>
                </c:pt>
                <c:pt idx="8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22-40A5-AB89-6C47BB30A63A}"/>
            </c:ext>
          </c:extLst>
        </c:ser>
        <c:ser>
          <c:idx val="3"/>
          <c:order val="3"/>
          <c:tx>
            <c:strRef>
              <c:f>'openday 2022'!$D$7</c:f>
              <c:strCache>
                <c:ptCount val="1"/>
                <c:pt idx="0">
                  <c:v>Statistica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'openday 2022'!$E$3:$M$3</c:f>
              <c:strCache>
                <c:ptCount val="9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</c:strCache>
            </c:strRef>
          </c:cat>
          <c:val>
            <c:numRef>
              <c:f>'openday 2022'!$E$7:$M$7</c:f>
              <c:numCache>
                <c:formatCode>General</c:formatCode>
                <c:ptCount val="9"/>
                <c:pt idx="0">
                  <c:v>24</c:v>
                </c:pt>
                <c:pt idx="1">
                  <c:v>32</c:v>
                </c:pt>
                <c:pt idx="2">
                  <c:v>38</c:v>
                </c:pt>
                <c:pt idx="3">
                  <c:v>37</c:v>
                </c:pt>
                <c:pt idx="4">
                  <c:v>48</c:v>
                </c:pt>
                <c:pt idx="5">
                  <c:v>46</c:v>
                </c:pt>
                <c:pt idx="6">
                  <c:v>67</c:v>
                </c:pt>
                <c:pt idx="7">
                  <c:v>73</c:v>
                </c:pt>
                <c:pt idx="8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22-40A5-AB89-6C47BB30A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331296"/>
        <c:axId val="1235325888"/>
      </c:lineChart>
      <c:catAx>
        <c:axId val="12353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5325888"/>
        <c:crosses val="autoZero"/>
        <c:auto val="1"/>
        <c:lblAlgn val="ctr"/>
        <c:lblOffset val="100"/>
        <c:noMultiLvlLbl val="0"/>
      </c:catAx>
      <c:valAx>
        <c:axId val="12353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53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05309131347187E-2"/>
          <c:y val="0.93789749965464841"/>
          <c:w val="0.83082309472136029"/>
          <c:h val="4.3739704950674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5AF6-B7FE-458C-9B72-BB4C4FF83818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99F0-720C-4F0A-8C2C-3DE86A696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9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3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0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1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1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73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9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90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00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64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2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A250-D4B4-4427-8519-0787A4E4430B}" type="datetimeFigureOut">
              <a:rPr lang="it-IT" smtClean="0"/>
              <a:t>17/02/2022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E38E-1093-4942-9010-558A420D4C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3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economia.unifi.it/" TargetMode="External"/><Relationship Id="rId7" Type="http://schemas.openxmlformats.org/officeDocument/2006/relationships/hyperlink" Target="https://en.wikibooks.org/wiki/Information_Technology_and_Ethics/Social_Networking_and_Busines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pngall.com/website-png" TargetMode="External"/><Relationship Id="rId5" Type="http://schemas.openxmlformats.org/officeDocument/2006/relationships/hyperlink" Target="https://www.instagram.com/economia.unifi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facebook.com/Scuola-di-Economia-e-Management-Universit%C3%A0-di-Firenze-110226567178224" TargetMode="External"/><Relationship Id="rId9" Type="http://schemas.openxmlformats.org/officeDocument/2006/relationships/hyperlink" Target="https://commons.wikimedia.org/wiki/File:Instagram-Icon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url?sa=i&amp;rct=j&amp;q=biblioteca+novol&amp;source=images&amp;cd=&amp;cad=rja&amp;docid=Y38Z8j0XUZMXCM&amp;tbnid=z1mXWA3RQwYX1M:&amp;ved=0CAUQjRw&amp;url=http://www.sba.unifi.it/CMpro-v-p-168.html&amp;ei=b0hKUZ2BC8zBPL_WgKAB&amp;bvm=bv.44158598,d.ZGU&amp;psig=AFQjCNEtCyFNrtRh1N_B24rScn1bmeP5Sg&amp;ust=13639090192733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cenzo\Documents\SCUOLA EM\Logo e carta intestata scuola\econ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5712"/>
            <a:ext cx="6552728" cy="34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6C8D118-53B9-4067-A17B-3794A7DE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8" y="4509120"/>
            <a:ext cx="9108504" cy="18002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it-IT" sz="3200" dirty="0">
                <a:solidFill>
                  <a:srgbClr val="384AA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www.economia.unifi.it</a:t>
            </a:r>
            <a:br>
              <a:rPr lang="it-IT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700" dirty="0">
                <a:solidFill>
                  <a:srgbClr val="384AA2"/>
                </a:solidFill>
                <a:hlinkClick r:id="rId4"/>
              </a:rPr>
              <a:t>Scuola di Economia e Management – Università di Firenze</a:t>
            </a:r>
            <a:r>
              <a:rPr lang="it-IT" sz="27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 </a:t>
            </a:r>
            <a:br>
              <a:rPr lang="it-IT" sz="2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700" dirty="0">
                <a:solidFill>
                  <a:srgbClr val="384AA2"/>
                </a:solidFill>
                <a:hlinkClick r:id="rId5"/>
              </a:rPr>
              <a:t>economia.unifi </a:t>
            </a:r>
            <a:endParaRPr lang="it-IT" sz="2700" dirty="0">
              <a:solidFill>
                <a:srgbClr val="384AA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4B0A21-EA9F-4E13-83A2-A42D3C409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9552" y="5426243"/>
            <a:ext cx="445750" cy="4457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77E9DC-FB66-46F1-B6B9-36753682F8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18138" y="5909093"/>
            <a:ext cx="445750" cy="4453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EE8AC01-8CD0-4E5F-928A-8C6541AD8B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123728" y="4463968"/>
            <a:ext cx="72008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0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292" y="116632"/>
            <a:ext cx="8229600" cy="504056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284276"/>
                </a:solidFill>
              </a:rPr>
              <a:t>La biblioteca delle Scienze Sociali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5908063"/>
            <a:ext cx="8496944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it-IT" sz="2000" dirty="0">
                <a:solidFill>
                  <a:srgbClr val="284276"/>
                </a:solidFill>
              </a:rPr>
              <a:t>Campus Novoli</a:t>
            </a:r>
          </a:p>
          <a:p>
            <a:pPr algn="ctr">
              <a:lnSpc>
                <a:spcPts val="3000"/>
              </a:lnSpc>
            </a:pPr>
            <a:r>
              <a:rPr lang="it-IT" altLang="it-IT" sz="2000" dirty="0">
                <a:solidFill>
                  <a:srgbClr val="284276"/>
                </a:solidFill>
              </a:rPr>
              <a:t>Via delle Pandette, 32 - 50127 Firenze (FI)</a:t>
            </a:r>
            <a:endParaRPr lang="it-IT" sz="2400" dirty="0">
              <a:solidFill>
                <a:srgbClr val="284276"/>
              </a:solidFill>
            </a:endParaRPr>
          </a:p>
        </p:txBody>
      </p:sp>
      <p:pic>
        <p:nvPicPr>
          <p:cNvPr id="6" name="Picture 2" descr="http://www.sba.unifi.it/upload/storiabib/20b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8462"/>
            <a:ext cx="7612415" cy="5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2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58192"/>
              </p:ext>
            </p:extLst>
          </p:nvPr>
        </p:nvGraphicFramePr>
        <p:xfrm>
          <a:off x="0" y="0"/>
          <a:ext cx="212372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     </a:t>
                      </a:r>
                      <a:r>
                        <a:rPr lang="it-IT" sz="32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Domande</a:t>
                      </a:r>
                      <a:r>
                        <a:rPr lang="it-IT" sz="32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24"/>
            <a:ext cx="1942014" cy="1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5996319"/>
            <a:ext cx="867189" cy="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339752" y="2492896"/>
            <a:ext cx="6297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563563">
              <a:buAutoNum type="arabicParenR"/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Perché studiare 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economia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indent="-563563">
              <a:buFontTx/>
              <a:buAutoNum type="arabicParenR"/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Perché farlo 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all’Università di Firenze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indent="-563563">
              <a:buFontTx/>
              <a:buAutoNum type="arabicParenR"/>
            </a:pP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Quale 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corso</a:t>
            </a:r>
            <a:r>
              <a:rPr lang="it-IT" sz="2800" dirty="0">
                <a:solidFill>
                  <a:schemeClr val="accent4">
                    <a:lumMod val="50000"/>
                  </a:schemeClr>
                </a:solidFill>
              </a:rPr>
              <a:t> scegliere</a:t>
            </a:r>
          </a:p>
          <a:p>
            <a:pPr marL="742950" indent="-742950">
              <a:buFontTx/>
              <a:buAutoNum type="arabicParenR"/>
            </a:pPr>
            <a:endParaRPr lang="it-IT" sz="3600" b="1" dirty="0"/>
          </a:p>
          <a:p>
            <a:pPr marL="742950" indent="-742950">
              <a:buAutoNum type="arabicParenR"/>
            </a:pP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008" y="1918573"/>
            <a:ext cx="1942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>
              <a:solidFill>
                <a:schemeClr val="bg1"/>
              </a:solidFill>
            </a:endParaRPr>
          </a:p>
          <a:p>
            <a:pPr algn="ctr"/>
            <a:endParaRPr lang="it-IT" sz="3200" dirty="0">
              <a:solidFill>
                <a:schemeClr val="bg1"/>
              </a:solidFill>
            </a:endParaRPr>
          </a:p>
          <a:p>
            <a:pPr algn="ctr"/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8" name="Elemento grafico 7" descr="Guida">
            <a:extLst>
              <a:ext uri="{FF2B5EF4-FFF2-40B4-BE49-F238E27FC236}">
                <a16:creationId xmlns:a16="http://schemas.microsoft.com/office/drawing/2014/main" id="{D71BC786-4EA1-40B3-9159-1D8941837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77" y="1918573"/>
            <a:ext cx="2124075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309372"/>
            <a:ext cx="6552728" cy="586658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it-IT" sz="3600" b="1" dirty="0">
                <a:solidFill>
                  <a:srgbClr val="284276"/>
                </a:solidFill>
              </a:rPr>
              <a:t> 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18217"/>
              </p:ext>
            </p:extLst>
          </p:nvPr>
        </p:nvGraphicFramePr>
        <p:xfrm>
          <a:off x="0" y="0"/>
          <a:ext cx="2123728" cy="6942606"/>
        </p:xfrm>
        <a:graphic>
          <a:graphicData uri="http://schemas.openxmlformats.org/drawingml/2006/table">
            <a:tbl>
              <a:tblPr firstRow="1" firstCol="1" bandRow="1"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3200" b="0" dirty="0">
                          <a:solidFill>
                            <a:schemeClr val="bg1"/>
                          </a:solidFill>
                        </a:rPr>
                        <a:t>Perché studiare </a:t>
                      </a:r>
                      <a:r>
                        <a:rPr lang="it-IT" sz="3200" b="1" dirty="0">
                          <a:solidFill>
                            <a:schemeClr val="bg1"/>
                          </a:solidFill>
                        </a:rPr>
                        <a:t>economia</a:t>
                      </a:r>
                      <a:r>
                        <a:rPr lang="it-IT" sz="3200" b="0" dirty="0">
                          <a:solidFill>
                            <a:schemeClr val="bg1"/>
                          </a:solidFill>
                        </a:rPr>
                        <a:t>? </a:t>
                      </a:r>
                      <a:endParaRPr lang="it-IT" sz="3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24"/>
            <a:ext cx="1942014" cy="1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5996319"/>
            <a:ext cx="867189" cy="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54573" y="1004278"/>
            <a:ext cx="648072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Perché l’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economia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è presente in ogni aspetto della nostra vita</a:t>
            </a:r>
          </a:p>
          <a:p>
            <a:pPr eaLnBrk="1" hangingPunct="1">
              <a:spcBef>
                <a:spcPts val="1200"/>
              </a:spcBef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Il bilanciamento di vantaggi e svantaggi di soluzioni alternative per la creazione e distribuzione di prodotti e servizi che hanno valore a livello individuale e collettivo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39752" y="2951370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C00000"/>
                </a:solidFill>
              </a:defRPr>
            </a:lvl1pPr>
            <a:lvl2pPr marL="742950" indent="-28575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sz="2000" b="0" dirty="0">
                <a:solidFill>
                  <a:schemeClr val="accent4">
                    <a:lumMod val="50000"/>
                  </a:schemeClr>
                </a:solidFill>
              </a:rPr>
              <a:t>Perché conoscerne le regole e governarla aiuta a vivere e far vivere meglio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39752" y="3906630"/>
            <a:ext cx="648072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C00000"/>
                </a:solidFill>
              </a:defRPr>
            </a:lvl1pPr>
            <a:lvl2pPr marL="742950" indent="-28575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rgbClr val="33333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it-IT" sz="2000" b="0" dirty="0">
                <a:solidFill>
                  <a:schemeClr val="accent4">
                    <a:lumMod val="50000"/>
                  </a:schemeClr>
                </a:solidFill>
              </a:rPr>
              <a:t>Perché vi sono tanti lavori per giovani con una formazione di base robusta in discipline collegate alle regole, allo sviluppo, e al governo dell’economia</a:t>
            </a:r>
          </a:p>
          <a:p>
            <a:pPr algn="l"/>
            <a:r>
              <a:rPr lang="it-IT" sz="2000" b="0" dirty="0">
                <a:solidFill>
                  <a:schemeClr val="accent4">
                    <a:lumMod val="50000"/>
                  </a:schemeClr>
                </a:solidFill>
              </a:rPr>
              <a:t>Il tasso di occupazione dei laureati in economia in Italia è fra i più alti, anche per i nostri.</a:t>
            </a:r>
          </a:p>
        </p:txBody>
      </p:sp>
    </p:spTree>
    <p:extLst>
      <p:ext uri="{BB962C8B-B14F-4D97-AF65-F5344CB8AC3E}">
        <p14:creationId xmlns:p14="http://schemas.microsoft.com/office/powerpoint/2010/main" val="977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749"/>
              </p:ext>
            </p:extLst>
          </p:nvPr>
        </p:nvGraphicFramePr>
        <p:xfrm>
          <a:off x="0" y="0"/>
          <a:ext cx="2123728" cy="7275600"/>
        </p:xfrm>
        <a:graphic>
          <a:graphicData uri="http://schemas.openxmlformats.org/drawingml/2006/table">
            <a:tbl>
              <a:tblPr firstRow="1" firstCol="1" bandRow="1"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it-IT" sz="3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3200" b="0" dirty="0">
                          <a:solidFill>
                            <a:schemeClr val="bg1"/>
                          </a:solidFill>
                        </a:rPr>
                        <a:t>Perché studiare Economia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b="0" dirty="0">
                          <a:solidFill>
                            <a:schemeClr val="bg1"/>
                          </a:solidFill>
                        </a:rPr>
                        <a:t>alla</a:t>
                      </a:r>
                      <a:r>
                        <a:rPr lang="it-IT" sz="32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3200" b="1" baseline="0" dirty="0">
                          <a:solidFill>
                            <a:schemeClr val="bg1"/>
                          </a:solidFill>
                        </a:rPr>
                        <a:t>Scuola di EM di </a:t>
                      </a:r>
                      <a:r>
                        <a:rPr lang="it-IT" sz="3200" b="1" dirty="0">
                          <a:solidFill>
                            <a:schemeClr val="bg1"/>
                          </a:solidFill>
                        </a:rPr>
                        <a:t> Firenze?</a:t>
                      </a:r>
                      <a:endParaRPr lang="it-IT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24"/>
            <a:ext cx="1942014" cy="1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5949280"/>
            <a:ext cx="867189" cy="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632888" y="1713121"/>
            <a:ext cx="6160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Qualità della didattica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ampia offerta formativa di base e specializzata, collegata a ricerca e a relazioni col mondo del lavoro e delle istituzioni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tassi di occupazione elevati</a:t>
            </a:r>
          </a:p>
          <a:p>
            <a:pPr>
              <a:spcBef>
                <a:spcPts val="1200"/>
              </a:spcBef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Qualità delle strutture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aule attrezzate e servizi </a:t>
            </a:r>
          </a:p>
          <a:p>
            <a:pPr>
              <a:spcBef>
                <a:spcPts val="1200"/>
              </a:spcBef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Attenzione per lo studente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Servizi di orientamento e Job Placement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Supporto per le disabilità</a:t>
            </a:r>
          </a:p>
          <a:p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Scambi internazionali – Erasmus, ecc.</a:t>
            </a:r>
          </a:p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(se ne parla successivamente)</a:t>
            </a:r>
          </a:p>
          <a:p>
            <a:r>
              <a:rPr lang="it-IT" sz="2000" i="1" dirty="0">
                <a:solidFill>
                  <a:srgbClr val="FF0000"/>
                </a:solidFill>
              </a:rPr>
              <a:t>Impegno a mantenere una didattica efficace nei semestri dell’emergenza pandemica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632889" y="620688"/>
            <a:ext cx="6160285" cy="116272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Scuola di EM di Firenze erede della tradizione della Facoltà di Economia e Commercio</a:t>
            </a:r>
          </a:p>
        </p:txBody>
      </p:sp>
    </p:spTree>
    <p:extLst>
      <p:ext uri="{BB962C8B-B14F-4D97-AF65-F5344CB8AC3E}">
        <p14:creationId xmlns:p14="http://schemas.microsoft.com/office/powerpoint/2010/main" val="35980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0" y="0"/>
          <a:ext cx="212372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24"/>
            <a:ext cx="1942014" cy="1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5949280"/>
            <a:ext cx="867189" cy="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339752" y="836712"/>
            <a:ext cx="6499569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Il mondo e l’Italia in cambiamento a fronte di grandi sfide economiche, sociali, ambientali e sanitarie: rischi e opportunità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it-IT" sz="2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Prima di specializzarsi occorre solida formazione di base: «imparare ad apprendere»</a:t>
            </a:r>
          </a:p>
          <a:p>
            <a:pPr>
              <a:spcAft>
                <a:spcPts val="1200"/>
              </a:spcAft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Tradizionalmente la formazione di base nella Scuola di EM di Firenze è molto curata e impegnativa. Si avvale di docenti e ricerche in un insieme ampio di discipline, con bilanciamenti diversi a seconda dei CDS, in quattro grandi aree:</a:t>
            </a:r>
          </a:p>
          <a:p>
            <a:pPr marL="360363">
              <a:spcAft>
                <a:spcPts val="300"/>
              </a:spcAft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</a:rPr>
              <a:t>economia generale e applicata; management e contabilità; diritto; statistica e matematica per l’economia  </a:t>
            </a:r>
          </a:p>
          <a:p>
            <a:pPr>
              <a:spcAft>
                <a:spcPts val="1200"/>
              </a:spcAft>
            </a:pPr>
            <a:endParaRPr lang="it-IT" sz="2000" u="sng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it-IT" sz="2000" u="sng" dirty="0">
                <a:solidFill>
                  <a:schemeClr val="accent4">
                    <a:lumMod val="50000"/>
                  </a:schemeClr>
                </a:solidFill>
              </a:rPr>
              <a:t>Prova di verifica delle conoscenze TOLC-E (CISIA) in ingresso ed eventuali OFA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 (obblighi formativi aggiuntivi): se ne parla negli interventi successivi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857" y="2129954"/>
            <a:ext cx="1942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Quale </a:t>
            </a:r>
            <a:r>
              <a:rPr lang="it-IT" sz="3600" b="1" dirty="0">
                <a:solidFill>
                  <a:schemeClr val="bg1"/>
                </a:solidFill>
              </a:rPr>
              <a:t>corso</a:t>
            </a:r>
            <a:r>
              <a:rPr lang="it-IT" sz="3600" dirty="0">
                <a:solidFill>
                  <a:schemeClr val="bg1"/>
                </a:solidFill>
              </a:rPr>
              <a:t> di studi?</a:t>
            </a:r>
          </a:p>
        </p:txBody>
      </p:sp>
    </p:spTree>
    <p:extLst>
      <p:ext uri="{BB962C8B-B14F-4D97-AF65-F5344CB8AC3E}">
        <p14:creationId xmlns:p14="http://schemas.microsoft.com/office/powerpoint/2010/main" val="37216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1204" y="106038"/>
            <a:ext cx="6621276" cy="1003541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it-IT" sz="4000" b="1" dirty="0">
                <a:solidFill>
                  <a:srgbClr val="284276"/>
                </a:solidFill>
              </a:rPr>
              <a:t>L’offerta formativa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06974"/>
              </p:ext>
            </p:extLst>
          </p:nvPr>
        </p:nvGraphicFramePr>
        <p:xfrm>
          <a:off x="0" y="0"/>
          <a:ext cx="2123728" cy="6960132"/>
        </p:xfrm>
        <a:graphic>
          <a:graphicData uri="http://schemas.openxmlformats.org/drawingml/2006/table">
            <a:tbl>
              <a:tblPr firstRow="1" firstCol="1" bandRow="1"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36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it-IT" sz="3600" b="0" dirty="0">
                          <a:solidFill>
                            <a:schemeClr val="bg1"/>
                          </a:solidFill>
                        </a:rPr>
                        <a:t>uale </a:t>
                      </a:r>
                      <a:r>
                        <a:rPr lang="it-IT" sz="3600" b="1" dirty="0">
                          <a:solidFill>
                            <a:schemeClr val="bg1"/>
                          </a:solidFill>
                        </a:rPr>
                        <a:t>corso</a:t>
                      </a:r>
                      <a:r>
                        <a:rPr lang="it-IT" sz="3600" b="0" dirty="0">
                          <a:solidFill>
                            <a:schemeClr val="bg1"/>
                          </a:solidFill>
                        </a:rPr>
                        <a:t> di studi?</a:t>
                      </a:r>
                      <a:endParaRPr lang="it-IT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40" marR="67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4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24"/>
            <a:ext cx="1942014" cy="10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867189" cy="7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48C9C743-66CA-4D13-A3FA-8E032B985311}"/>
              </a:ext>
            </a:extLst>
          </p:cNvPr>
          <p:cNvGrpSpPr/>
          <p:nvPr/>
        </p:nvGrpSpPr>
        <p:grpSpPr>
          <a:xfrm>
            <a:off x="2276003" y="3734500"/>
            <a:ext cx="4786980" cy="2982849"/>
            <a:chOff x="2271729" y="3501008"/>
            <a:chExt cx="4786980" cy="2982849"/>
          </a:xfrm>
        </p:grpSpPr>
        <p:sp>
          <p:nvSpPr>
            <p:cNvPr id="16" name="CasellaDiTesto 11"/>
            <p:cNvSpPr txBox="1">
              <a:spLocks noChangeArrowheads="1"/>
            </p:cNvSpPr>
            <p:nvPr/>
          </p:nvSpPr>
          <p:spPr bwMode="auto">
            <a:xfrm>
              <a:off x="2271729" y="3501008"/>
              <a:ext cx="2466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sz="1800" b="1" dirty="0">
                  <a:latin typeface="Verdana" pitchFamily="34" charset="0"/>
                </a:rPr>
                <a:t>7 Corsi magistrali</a:t>
              </a:r>
            </a:p>
          </p:txBody>
        </p:sp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2680907" y="3861247"/>
              <a:ext cx="27458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Scienze dell’economia*</a:t>
              </a:r>
            </a:p>
          </p:txBody>
        </p:sp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2680907" y="4601022"/>
              <a:ext cx="36592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Governo e direzione d’impresa*</a:t>
              </a:r>
            </a:p>
          </p:txBody>
        </p:sp>
        <p:sp>
          <p:nvSpPr>
            <p:cNvPr id="19" name="CasellaDiTesto 18"/>
            <p:cNvSpPr txBox="1">
              <a:spLocks noChangeArrowheads="1"/>
            </p:cNvSpPr>
            <p:nvPr/>
          </p:nvSpPr>
          <p:spPr bwMode="auto">
            <a:xfrm>
              <a:off x="2680907" y="4231134"/>
              <a:ext cx="37326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Accounting e libera professione*</a:t>
              </a:r>
            </a:p>
          </p:txBody>
        </p:sp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2680907" y="4978952"/>
              <a:ext cx="43778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Design of </a:t>
              </a:r>
              <a:r>
                <a:rPr lang="it-IT" sz="2000" dirty="0" err="1">
                  <a:latin typeface="+mn-lt"/>
                </a:rPr>
                <a:t>sustainable</a:t>
              </a:r>
              <a:r>
                <a:rPr lang="it-IT" sz="2000" dirty="0">
                  <a:latin typeface="+mn-lt"/>
                </a:rPr>
                <a:t> </a:t>
              </a:r>
              <a:r>
                <a:rPr lang="it-IT" sz="2000" dirty="0" err="1">
                  <a:latin typeface="+mn-lt"/>
                </a:rPr>
                <a:t>tourism</a:t>
              </a:r>
              <a:r>
                <a:rPr lang="it-IT" sz="2000" dirty="0">
                  <a:latin typeface="+mn-lt"/>
                </a:rPr>
                <a:t> systems°</a:t>
              </a:r>
            </a:p>
          </p:txBody>
        </p:sp>
        <p:sp>
          <p:nvSpPr>
            <p:cNvPr id="21" name="CasellaDiTesto 20"/>
            <p:cNvSpPr txBox="1">
              <a:spLocks noChangeArrowheads="1"/>
            </p:cNvSpPr>
            <p:nvPr/>
          </p:nvSpPr>
          <p:spPr bwMode="auto">
            <a:xfrm>
              <a:off x="2680907" y="5342384"/>
              <a:ext cx="32803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Finance e risk management°</a:t>
              </a:r>
            </a:p>
          </p:txBody>
        </p:sp>
        <p:sp>
          <p:nvSpPr>
            <p:cNvPr id="22" name="CasellaDiTesto 21"/>
            <p:cNvSpPr txBox="1">
              <a:spLocks noChangeArrowheads="1"/>
            </p:cNvSpPr>
            <p:nvPr/>
          </p:nvSpPr>
          <p:spPr bwMode="auto">
            <a:xfrm>
              <a:off x="2680907" y="5713859"/>
              <a:ext cx="3568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</a:t>
              </a:r>
              <a:r>
                <a:rPr lang="it-IT" sz="2000" dirty="0" err="1">
                  <a:latin typeface="+mn-lt"/>
                </a:rPr>
                <a:t>Economics</a:t>
              </a:r>
              <a:r>
                <a:rPr lang="it-IT" sz="2000" dirty="0">
                  <a:latin typeface="+mn-lt"/>
                </a:rPr>
                <a:t> and </a:t>
              </a:r>
              <a:r>
                <a:rPr lang="it-IT" sz="2000" dirty="0" err="1">
                  <a:latin typeface="+mn-lt"/>
                </a:rPr>
                <a:t>Developement</a:t>
              </a:r>
              <a:r>
                <a:rPr lang="it-IT" sz="2000" dirty="0">
                  <a:latin typeface="+mn-lt"/>
                </a:rPr>
                <a:t>°</a:t>
              </a:r>
            </a:p>
          </p:txBody>
        </p:sp>
        <p:sp>
          <p:nvSpPr>
            <p:cNvPr id="23" name="CasellaDiTesto 22"/>
            <p:cNvSpPr txBox="1">
              <a:spLocks noChangeArrowheads="1"/>
            </p:cNvSpPr>
            <p:nvPr/>
          </p:nvSpPr>
          <p:spPr bwMode="auto">
            <a:xfrm>
              <a:off x="2680907" y="6083747"/>
              <a:ext cx="2937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Statistica e data science*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E7C2349F-79BE-433D-AF35-B4B31D508D95}"/>
              </a:ext>
            </a:extLst>
          </p:cNvPr>
          <p:cNvGrpSpPr/>
          <p:nvPr/>
        </p:nvGrpSpPr>
        <p:grpSpPr>
          <a:xfrm>
            <a:off x="2301331" y="899277"/>
            <a:ext cx="6263804" cy="2707813"/>
            <a:chOff x="2340644" y="908720"/>
            <a:chExt cx="6263804" cy="2707813"/>
          </a:xfrm>
        </p:grpSpPr>
        <p:sp>
          <p:nvSpPr>
            <p:cNvPr id="11" name="CasellaDiTesto 3"/>
            <p:cNvSpPr txBox="1">
              <a:spLocks noChangeArrowheads="1"/>
            </p:cNvSpPr>
            <p:nvPr/>
          </p:nvSpPr>
          <p:spPr bwMode="auto">
            <a:xfrm>
              <a:off x="2340644" y="908720"/>
              <a:ext cx="2776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it-IT" sz="1800" b="1" dirty="0">
                  <a:latin typeface="Verdana" pitchFamily="34" charset="0"/>
                </a:rPr>
                <a:t>4 Corsi triennali + 1</a:t>
              </a:r>
            </a:p>
          </p:txBody>
        </p:sp>
        <p:sp>
          <p:nvSpPr>
            <p:cNvPr id="12" name="CasellaDiTesto 5"/>
            <p:cNvSpPr txBox="1">
              <a:spLocks noChangeArrowheads="1"/>
            </p:cNvSpPr>
            <p:nvPr/>
          </p:nvSpPr>
          <p:spPr bwMode="auto">
            <a:xfrm>
              <a:off x="2699792" y="1296819"/>
              <a:ext cx="29511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Economia e commercio *</a:t>
              </a:r>
            </a:p>
          </p:txBody>
        </p:sp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2699792" y="1674749"/>
              <a:ext cx="25883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Economia aziendale *</a:t>
              </a:r>
            </a:p>
          </p:txBody>
        </p:sp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2709359" y="2338505"/>
              <a:ext cx="44222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Sviluppo sostenibile, cooperazione e gestione dei conflitti - SECI</a:t>
              </a:r>
            </a:p>
          </p:txBody>
        </p:sp>
        <p:sp>
          <p:nvSpPr>
            <p:cNvPr id="15" name="CasellaDiTesto 14"/>
            <p:cNvSpPr txBox="1">
              <a:spLocks noChangeArrowheads="1"/>
            </p:cNvSpPr>
            <p:nvPr/>
          </p:nvSpPr>
          <p:spPr bwMode="auto">
            <a:xfrm>
              <a:off x="2709359" y="2019756"/>
              <a:ext cx="12754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dirty="0">
                  <a:latin typeface="+mn-lt"/>
                </a:rPr>
                <a:t> Statistica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7020272" y="1278607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* </a:t>
              </a:r>
              <a:r>
                <a:rPr lang="it-IT" sz="1600" i="1" dirty="0">
                  <a:solidFill>
                    <a:srgbClr val="C00000"/>
                  </a:solidFill>
                </a:rPr>
                <a:t>Con pacchetti di insegnamenti in inglese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3549091D-D401-4871-BF87-05AE00488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359" y="2908647"/>
              <a:ext cx="44222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33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3333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it-IT" sz="2000" i="1" dirty="0" err="1">
                  <a:latin typeface="+mn-lt"/>
                </a:rPr>
                <a:t>Sustainable</a:t>
              </a:r>
              <a:r>
                <a:rPr lang="it-IT" sz="2000" i="1" dirty="0">
                  <a:latin typeface="+mn-lt"/>
                </a:rPr>
                <a:t> business and </a:t>
              </a:r>
              <a:r>
                <a:rPr lang="it-IT" sz="2000" i="1" dirty="0" err="1">
                  <a:latin typeface="+mn-lt"/>
                </a:rPr>
                <a:t>societal</a:t>
              </a:r>
              <a:r>
                <a:rPr lang="it-IT" sz="2000" i="1" dirty="0">
                  <a:latin typeface="+mn-lt"/>
                </a:rPr>
                <a:t> challenges^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7B88A30-2541-4001-8FE9-D9BBE7B4A1CB}"/>
              </a:ext>
            </a:extLst>
          </p:cNvPr>
          <p:cNvSpPr txBox="1"/>
          <p:nvPr/>
        </p:nvSpPr>
        <p:spPr>
          <a:xfrm>
            <a:off x="7041403" y="2872726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^ </a:t>
            </a:r>
            <a:r>
              <a:rPr lang="it-IT" sz="1600" i="1" dirty="0">
                <a:solidFill>
                  <a:srgbClr val="C00000"/>
                </a:solidFill>
              </a:rPr>
              <a:t>In inglese, in probabile avvio dal 2022-23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0491B2-30A0-400D-B301-A24CC27BCBB8}"/>
              </a:ext>
            </a:extLst>
          </p:cNvPr>
          <p:cNvSpPr txBox="1"/>
          <p:nvPr/>
        </p:nvSpPr>
        <p:spPr>
          <a:xfrm>
            <a:off x="7164288" y="57755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Verdana" pitchFamily="34" charset="0"/>
              </a:rPr>
              <a:t>° </a:t>
            </a:r>
            <a:r>
              <a:rPr lang="it-IT" sz="1600" i="1" dirty="0">
                <a:solidFill>
                  <a:srgbClr val="C00000"/>
                </a:solidFill>
              </a:rPr>
              <a:t>In inglese</a:t>
            </a:r>
          </a:p>
        </p:txBody>
      </p:sp>
    </p:spTree>
    <p:extLst>
      <p:ext uri="{BB962C8B-B14F-4D97-AF65-F5344CB8AC3E}">
        <p14:creationId xmlns:p14="http://schemas.microsoft.com/office/powerpoint/2010/main" val="285880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6213" y="476672"/>
            <a:ext cx="535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ISCRIZIONI AL PRIMO ANNO DELLE LAUREE TRIENNALI</a:t>
            </a:r>
          </a:p>
          <a:p>
            <a:pPr algn="ctr"/>
            <a:r>
              <a:rPr lang="it-IT" b="1" dirty="0"/>
              <a:t>DELLA SCUOLA DI ECONOMIA E MANAGEMENT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192298"/>
              </p:ext>
            </p:extLst>
          </p:nvPr>
        </p:nvGraphicFramePr>
        <p:xfrm>
          <a:off x="899592" y="1196752"/>
          <a:ext cx="73025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91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840"/>
            <a:ext cx="5828333" cy="504056"/>
          </a:xfrm>
        </p:spPr>
        <p:txBody>
          <a:bodyPr>
            <a:noAutofit/>
          </a:bodyPr>
          <a:lstStyle/>
          <a:p>
            <a:pPr algn="l"/>
            <a:r>
              <a:rPr lang="it-IT" sz="3600" b="1" dirty="0">
                <a:solidFill>
                  <a:srgbClr val="284276"/>
                </a:solidFill>
              </a:rPr>
              <a:t>Sedi dei corsi </a:t>
            </a:r>
            <a:r>
              <a:rPr lang="it-IT" sz="3600" dirty="0">
                <a:solidFill>
                  <a:srgbClr val="284276"/>
                </a:solidFill>
              </a:rPr>
              <a:t>– Firenze nord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83161" y="299868"/>
            <a:ext cx="2736304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rgbClr val="284276"/>
                </a:solidFill>
              </a:rPr>
              <a:t>Campus delle Scienze Sociali – Novoli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Economia aziendale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Economia e commercio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SECI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+ 6 Lauree magistrali</a:t>
            </a:r>
          </a:p>
        </p:txBody>
      </p:sp>
      <p:pic>
        <p:nvPicPr>
          <p:cNvPr id="6148" name="Picture 4" descr="didacommunicationlab - Novoli Campus">
            <a:extLst>
              <a:ext uri="{FF2B5EF4-FFF2-40B4-BE49-F238E27FC236}">
                <a16:creationId xmlns:a16="http://schemas.microsoft.com/office/drawing/2014/main" id="{F226514E-D184-4A48-870B-9980A88C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" y="551896"/>
            <a:ext cx="5642341" cy="41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EA982D85-EE93-4159-9475-5F64595BD9EC}"/>
              </a:ext>
            </a:extLst>
          </p:cNvPr>
          <p:cNvSpPr/>
          <p:nvPr/>
        </p:nvSpPr>
        <p:spPr>
          <a:xfrm>
            <a:off x="5815846" y="1798486"/>
            <a:ext cx="409101" cy="2160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EB1626-5FCE-4719-B675-6F72BECDEDF5}"/>
              </a:ext>
            </a:extLst>
          </p:cNvPr>
          <p:cNvSpPr txBox="1"/>
          <p:nvPr/>
        </p:nvSpPr>
        <p:spPr>
          <a:xfrm>
            <a:off x="0" y="3520493"/>
            <a:ext cx="6151861" cy="1132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C48B9D-C96C-4573-AC4C-0AC5123416E1}"/>
              </a:ext>
            </a:extLst>
          </p:cNvPr>
          <p:cNvSpPr txBox="1"/>
          <p:nvPr/>
        </p:nvSpPr>
        <p:spPr>
          <a:xfrm>
            <a:off x="1025032" y="4163458"/>
            <a:ext cx="3249867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2400" dirty="0">
                <a:solidFill>
                  <a:srgbClr val="284276"/>
                </a:solidFill>
              </a:rPr>
              <a:t>Plesso didattico Morgagni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Statistica</a:t>
            </a:r>
          </a:p>
          <a:p>
            <a:pPr>
              <a:lnSpc>
                <a:spcPts val="3000"/>
              </a:lnSpc>
            </a:pPr>
            <a:r>
              <a:rPr lang="it-IT" sz="2000" b="1" dirty="0">
                <a:solidFill>
                  <a:srgbClr val="284276"/>
                </a:solidFill>
              </a:rPr>
              <a:t>+ Laurea magistrale in Statistica e data science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53AF8075-0374-459B-A1B0-14E6E73F0AF2}"/>
              </a:ext>
            </a:extLst>
          </p:cNvPr>
          <p:cNvSpPr/>
          <p:nvPr/>
        </p:nvSpPr>
        <p:spPr>
          <a:xfrm flipH="1">
            <a:off x="3535862" y="4889535"/>
            <a:ext cx="413033" cy="20673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7" name="Immagine 6" descr="Immagine che contiene cielo, edificio, esterni, edificio governativo&#10;&#10;Descrizione generata automaticamente">
            <a:extLst>
              <a:ext uri="{FF2B5EF4-FFF2-40B4-BE49-F238E27FC236}">
                <a16:creationId xmlns:a16="http://schemas.microsoft.com/office/drawing/2014/main" id="{7C1F2F06-0930-46B8-A061-C2EFAA79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31" y="3596199"/>
            <a:ext cx="4824957" cy="31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171"/>
            <a:ext cx="8229600" cy="504056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284276"/>
                </a:solidFill>
              </a:rPr>
              <a:t>Aule attrezzate per la didattica mista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04161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7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653</Words>
  <Application>Microsoft Office PowerPoint</Application>
  <PresentationFormat>Presentazione su schermo (4:3)</PresentationFormat>
  <Paragraphs>195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Tema di Office</vt:lpstr>
      <vt:lpstr> www.economia.unifi.it   Scuola di Economia e Management – Università di Firenze  economia.unifi </vt:lpstr>
      <vt:lpstr>Presentazione standard di PowerPoint</vt:lpstr>
      <vt:lpstr>  </vt:lpstr>
      <vt:lpstr>La Scuola di EM di Firenze erede della tradizione della Facoltà di Economia e Commercio</vt:lpstr>
      <vt:lpstr>Presentazione standard di PowerPoint</vt:lpstr>
      <vt:lpstr>L’offerta formativa</vt:lpstr>
      <vt:lpstr>Presentazione standard di PowerPoint</vt:lpstr>
      <vt:lpstr>Sedi dei corsi – Firenze nord</vt:lpstr>
      <vt:lpstr>Aule attrezzate per la didattica mista</vt:lpstr>
      <vt:lpstr>La biblioteca delle Scienze Sociali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</dc:creator>
  <cp:lastModifiedBy>manuela</cp:lastModifiedBy>
  <cp:revision>214</cp:revision>
  <dcterms:created xsi:type="dcterms:W3CDTF">2013-03-20T18:26:31Z</dcterms:created>
  <dcterms:modified xsi:type="dcterms:W3CDTF">2022-02-17T08:51:13Z</dcterms:modified>
</cp:coreProperties>
</file>