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0" r:id="rId2"/>
    <p:sldId id="291" r:id="rId3"/>
    <p:sldId id="292" r:id="rId4"/>
    <p:sldId id="293" r:id="rId5"/>
    <p:sldId id="296" r:id="rId6"/>
    <p:sldId id="294" r:id="rId7"/>
    <p:sldId id="295" r:id="rId8"/>
    <p:sldId id="298" r:id="rId9"/>
  </p:sldIdLst>
  <p:sldSz cx="9144000" cy="6858000" type="screen4x3"/>
  <p:notesSz cx="10234613" cy="7099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49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2B2D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 autoAdjust="0"/>
    <p:restoredTop sz="94290" autoAdjust="0"/>
  </p:normalViewPr>
  <p:slideViewPr>
    <p:cSldViewPr showGuides="1">
      <p:cViewPr varScale="1">
        <p:scale>
          <a:sx n="117" d="100"/>
          <a:sy n="117" d="100"/>
        </p:scale>
        <p:origin x="2064" y="184"/>
      </p:cViewPr>
      <p:guideLst>
        <p:guide orient="horz" pos="1434"/>
        <p:guide pos="49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434998" cy="354965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97250" y="1"/>
            <a:ext cx="4434998" cy="354965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302B8373-4F3D-481C-92F8-803FE42F3CF3}" type="datetimeFigureOut">
              <a:rPr lang="it-IT" smtClean="0"/>
              <a:t>30/05/22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0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23463" y="3372169"/>
            <a:ext cx="8187690" cy="3194685"/>
          </a:xfrm>
          <a:prstGeom prst="rect">
            <a:avLst/>
          </a:prstGeom>
        </p:spPr>
        <p:txBody>
          <a:bodyPr vert="horz" lIns="94760" tIns="47380" rIns="94760" bIns="4738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743104"/>
            <a:ext cx="4434998" cy="354965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97250" y="6743104"/>
            <a:ext cx="4434998" cy="354965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530ED881-1CD7-4C89-8587-FC517A5300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80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2B3B-DAB8-459A-958F-0BB42C10A702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F75A7-3ACA-4264-98A9-FC189661BBA2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1D98-499F-4ABC-8AC8-57D58D79DF1A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B292-B31C-40FD-ADED-5BF483DD0986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CC4E-9D18-4F1E-9BB9-35025AA63A05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D498E-D8BE-4D48-B0F7-198E0A344F17}" type="datetime1">
              <a:rPr lang="it-IT" smtClean="0"/>
              <a:t>30/05/22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8BD3D-3B99-4E79-AEB3-4B9769BE7C47}" type="datetime1">
              <a:rPr lang="it-IT" smtClean="0"/>
              <a:t>30/05/22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EE48-0923-48B2-A4A3-A0C99C8E546B}" type="datetime1">
              <a:rPr lang="it-IT" smtClean="0"/>
              <a:t>30/05/22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F413-4B9E-45CA-8FE5-7ED5A0CF3A7B}" type="datetime1">
              <a:rPr lang="it-IT" smtClean="0"/>
              <a:t>30/05/22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B924-CC1A-4C0A-82F5-9E91303CF802}" type="datetime1">
              <a:rPr lang="it-IT" smtClean="0"/>
              <a:t>30/05/22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F411-BADE-4B5A-B5E5-3478F1B4B776}" type="datetime1">
              <a:rPr lang="it-IT" smtClean="0"/>
              <a:t>30/05/22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2199-E0DA-436A-B7FF-75CB7AF68A67}" type="datetime1">
              <a:rPr lang="it-IT" smtClean="0"/>
              <a:t>30/05/22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A523C-A0B8-43D2-89E0-721E5D441F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fi.it/cmpro-v-p-6385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isiaonline.it/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iaonline.i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547664" y="2852936"/>
            <a:ext cx="5832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PER INIZIARE</a:t>
            </a:r>
          </a:p>
          <a:p>
            <a:pPr algn="ctr"/>
            <a:endParaRPr lang="it-IT" sz="2000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ISCRIZIONE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TEST DI VERIFICA DELLE CONOSCENZE INIZIALI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DOVE CHIEDERE INFORMAZIONI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40" y="14888"/>
            <a:ext cx="9166840" cy="106634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/>
          <a:srcRect l="1328" t="10434"/>
          <a:stretch/>
        </p:blipFill>
        <p:spPr>
          <a:xfrm>
            <a:off x="1763688" y="1631624"/>
            <a:ext cx="5057161" cy="98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3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369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23528" y="1185635"/>
            <a:ext cx="86031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Per iscriversi:</a:t>
            </a:r>
          </a:p>
          <a:p>
            <a:endParaRPr lang="it-IT" sz="2000" b="1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La procedura di iscrizione è online </a:t>
            </a:r>
          </a:p>
          <a:p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Le scadenze saranno indicate nel </a:t>
            </a: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Manifesto degli studi</a:t>
            </a:r>
            <a:b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UNIFI AA 2022/23</a:t>
            </a:r>
          </a:p>
          <a:p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(probabilmente pubblicato a fine giugno)</a:t>
            </a: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dirty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77"/>
                <a:cs typeface="Arial" panose="020B0604020202020204" pitchFamily="34" charset="0"/>
                <a:hlinkClick r:id="rId3"/>
              </a:rPr>
              <a:t>https://www.unifi.it/cmpro-v-p-6385.html</a:t>
            </a:r>
            <a:endParaRPr lang="it-IT" sz="2000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</p:txBody>
      </p:sp>
      <p:pic>
        <p:nvPicPr>
          <p:cNvPr id="5" name="Immagine 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2884314"/>
            <a:ext cx="2808312" cy="367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80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51520" y="1108020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Test di valutazione delle conoscenze iniziali CISIA (Test OnLine CISIA TOLC-E) </a:t>
            </a:r>
          </a:p>
          <a:p>
            <a:pPr algn="ctr"/>
            <a:endParaRPr lang="it-IT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Perché farlo: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è </a:t>
            </a: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obbligatorio sostenere il test per potersi iscrivere agli esami,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anche se non preclude l’iscrizione al </a:t>
            </a:r>
            <a:r>
              <a:rPr lang="it-IT" sz="2400" dirty="0" err="1">
                <a:latin typeface="Tw Cen MT" panose="020B0602020104020603" pitchFamily="34" charset="77"/>
                <a:cs typeface="Arial" panose="020B0604020202020204" pitchFamily="34" charset="0"/>
              </a:rPr>
              <a:t>CdS</a:t>
            </a:r>
            <a:endParaRPr lang="it-IT" sz="2400" b="1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è un test di </a:t>
            </a: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autovalutazione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(funziona come segnale)</a:t>
            </a:r>
          </a:p>
          <a:p>
            <a:endParaRPr lang="it-IT" sz="2400" b="1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In caso di non superamento si ricevono degli Obblighi formativi aggiuntivi (OFA) che si assolvono: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lphaLcPeriod"/>
            </a:pP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tramite il superamento di due esami del primo semestre del primo anno individuati da ogni singolo </a:t>
            </a:r>
            <a:r>
              <a:rPr lang="it-IT" sz="2400" dirty="0" err="1">
                <a:latin typeface="Tw Cen MT" panose="020B0602020104020603" pitchFamily="34" charset="77"/>
                <a:cs typeface="Arial" panose="020B0604020202020204" pitchFamily="34" charset="0"/>
              </a:rPr>
              <a:t>CdS</a:t>
            </a:r>
            <a:endParaRPr lang="it-IT" sz="24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200"/>
              </a:spcBef>
              <a:buFont typeface="+mj-lt"/>
              <a:buAutoNum type="alphaLcPeriod"/>
            </a:pP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mediante sostenimento e superamento del TOLC in una seduta successiva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40" y="14888"/>
            <a:ext cx="9166840" cy="106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8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369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44876" y="1370918"/>
            <a:ext cx="8288616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TOLC - Test OnLine CISIA</a:t>
            </a:r>
          </a:p>
          <a:p>
            <a:endParaRPr lang="it-IT" sz="28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TOLC-E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 per i </a:t>
            </a:r>
            <a:r>
              <a:rPr lang="it-IT" sz="2400" dirty="0" err="1">
                <a:latin typeface="Tw Cen MT" panose="020B0602020104020603" pitchFamily="34" charset="77"/>
                <a:cs typeface="Arial" panose="020B0604020202020204" pitchFamily="34" charset="0"/>
              </a:rPr>
              <a:t>CdS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 in lingua italiana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Economia Aziendale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(EA)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Economia e Commercio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(EC)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Statistica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(STAT)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Sviluppo Sostenibile, Cooperazione e Gestione dei Conflitti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(SECI)</a:t>
            </a:r>
          </a:p>
          <a:p>
            <a:endParaRPr lang="it-IT" sz="24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ENGLISH TOLC-E</a:t>
            </a:r>
            <a:r>
              <a:rPr lang="it-IT" sz="2400" b="1" dirty="0">
                <a:solidFill>
                  <a:srgbClr val="0070C0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 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per il </a:t>
            </a:r>
            <a:r>
              <a:rPr lang="it-IT" sz="2400" dirty="0" err="1">
                <a:latin typeface="Tw Cen MT" panose="020B0602020104020603" pitchFamily="34" charset="77"/>
                <a:cs typeface="Arial" panose="020B0604020202020204" pitchFamily="34" charset="0"/>
              </a:rPr>
              <a:t>CdS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 in lingua inglese 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sz="2400" i="1" dirty="0" err="1">
                <a:latin typeface="Tw Cen MT" panose="020B0602020104020603" pitchFamily="34" charset="77"/>
                <a:cs typeface="Arial" panose="020B0604020202020204" pitchFamily="34" charset="0"/>
              </a:rPr>
              <a:t>Sustainable</a:t>
            </a: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 Business for </a:t>
            </a:r>
            <a:r>
              <a:rPr lang="it-IT" sz="2400" i="1" dirty="0" err="1">
                <a:latin typeface="Tw Cen MT" panose="020B0602020104020603" pitchFamily="34" charset="77"/>
                <a:cs typeface="Arial" panose="020B0604020202020204" pitchFamily="34" charset="0"/>
              </a:rPr>
              <a:t>Societal</a:t>
            </a:r>
            <a:r>
              <a:rPr lang="it-IT" sz="2400" i="1" dirty="0">
                <a:latin typeface="Tw Cen MT" panose="020B0602020104020603" pitchFamily="34" charset="77"/>
                <a:cs typeface="Arial" panose="020B0604020202020204" pitchFamily="34" charset="0"/>
              </a:rPr>
              <a:t> Challenges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 </a:t>
            </a:r>
            <a:r>
              <a:rPr lang="it-IT" sz="2400">
                <a:latin typeface="Tw Cen MT" panose="020B0602020104020603" pitchFamily="34" charset="77"/>
                <a:cs typeface="Arial" panose="020B0604020202020204" pitchFamily="34" charset="0"/>
              </a:rPr>
              <a:t>(SUSBUS)</a:t>
            </a:r>
            <a:endParaRPr lang="it-IT" sz="2400" dirty="0">
              <a:latin typeface="Tw Cen MT" panose="020B0602020104020603" pitchFamily="34" charset="7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7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t="5661" r="45118" b="5581"/>
          <a:stretch/>
        </p:blipFill>
        <p:spPr>
          <a:xfrm>
            <a:off x="1233986" y="1647013"/>
            <a:ext cx="7452814" cy="5044563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36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237833"/>
            <a:ext cx="4824536" cy="111851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67544" y="1093894"/>
            <a:ext cx="8345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 </a:t>
            </a:r>
            <a:r>
              <a:rPr lang="it-IT" sz="3200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Per sostenere il </a:t>
            </a:r>
            <a:r>
              <a:rPr lang="it-IT" sz="32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TOLC-E CISIA    </a:t>
            </a:r>
            <a:r>
              <a:rPr lang="it-IT" sz="3200" u="sng" dirty="0">
                <a:latin typeface="Tw Cen MT" panose="020B0602020104020603" pitchFamily="34" charset="77"/>
                <a:cs typeface="Arial" panose="020B0604020202020204" pitchFamily="34" charset="0"/>
                <a:hlinkClick r:id="rId5"/>
              </a:rPr>
              <a:t>www.cisiaonline.it</a:t>
            </a:r>
            <a:endParaRPr lang="it-IT" sz="3200" dirty="0">
              <a:latin typeface="Tw Cen MT" panose="020B06020201040206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367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40" y="14888"/>
            <a:ext cx="9166840" cy="106634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425100" y="5991832"/>
            <a:ext cx="8441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Nel sito CISIA </a:t>
            </a:r>
            <a:r>
              <a:rPr lang="it-IT" sz="2400" u="sng" dirty="0">
                <a:latin typeface="Tw Cen MT" panose="020B0602020104020603" pitchFamily="34" charset="77"/>
                <a:cs typeface="Arial" panose="020B0604020202020204" pitchFamily="34" charset="0"/>
                <a:hlinkClick r:id="rId3"/>
              </a:rPr>
              <a:t>www.cisiaonline.it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 trovate tanto materiale</a:t>
            </a:r>
            <a:b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per esercitarsi al superamento del test e tutte le regole in dettaglio.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/>
          <a:srcRect t="11000"/>
          <a:stretch/>
        </p:blipFill>
        <p:spPr>
          <a:xfrm>
            <a:off x="218612" y="1211528"/>
            <a:ext cx="8854053" cy="468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59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6369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1063690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Il punteggio minimo per accedere ai corsi triennali della Scuola di Economia e Management di </a:t>
            </a: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UNIFI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 è pari a </a:t>
            </a:r>
            <a:r>
              <a:rPr lang="it-IT" sz="2400" b="1" dirty="0">
                <a:latin typeface="Tw Cen MT" panose="020B0602020104020603" pitchFamily="34" charset="77"/>
                <a:cs typeface="Arial" panose="020B0604020202020204" pitchFamily="34" charset="0"/>
              </a:rPr>
              <a:t>11</a:t>
            </a:r>
            <a:r>
              <a:rPr lang="it-IT" sz="2400" dirty="0">
                <a:latin typeface="Tw Cen MT" panose="020B0602020104020603" pitchFamily="34" charset="77"/>
                <a:cs typeface="Arial" panose="020B0604020202020204" pitchFamily="34" charset="0"/>
              </a:rPr>
              <a:t>.</a:t>
            </a: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Le date per il 2022 del TOLC-E e dell’ENGLISH TOLC-E presso </a:t>
            </a:r>
            <a:r>
              <a:rPr lang="it-IT" sz="2000" b="1" dirty="0">
                <a:latin typeface="Tw Cen MT" panose="020B0602020104020603" pitchFamily="34" charset="77"/>
                <a:cs typeface="Arial" panose="020B0604020202020204" pitchFamily="34" charset="0"/>
              </a:rPr>
              <a:t>UNIFI </a:t>
            </a: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sono:</a:t>
            </a:r>
            <a:endParaRPr lang="it-IT" sz="2000" b="1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- 19 luglio 2022 TOLC all'Università</a:t>
            </a: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- 31 agosto 2022 TOLC all'Università</a:t>
            </a: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  7 settembre 2022 TOLC all'Università</a:t>
            </a: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i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inizio lezioni 13 settembre</a:t>
            </a: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-15 settembre 2022 TOLC all'Università</a:t>
            </a: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  4 ottobre 2022 TOLC all'Università</a:t>
            </a: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- 22 novembre 2022 TOLC all'Università</a:t>
            </a:r>
          </a:p>
          <a:p>
            <a:endParaRPr lang="it-IT" sz="2000" i="1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i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esami dal 12 dicembre</a:t>
            </a:r>
          </a:p>
          <a:p>
            <a:endParaRPr lang="it-IT" sz="20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Per sostenere esami nella prima sessione dell’A.A: 2022/23 (dal 12 dicembre 2022 sino febbraio 2023) è necessario sostenere il test entro il mese di novembre 2022.</a:t>
            </a:r>
          </a:p>
        </p:txBody>
      </p:sp>
    </p:spTree>
    <p:extLst>
      <p:ext uri="{BB962C8B-B14F-4D97-AF65-F5344CB8AC3E}">
        <p14:creationId xmlns:p14="http://schemas.microsoft.com/office/powerpoint/2010/main" val="4263706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523C-A0B8-43D2-89E0-721E5D441F9C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23528" y="1069707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INFORMAZIONI</a:t>
            </a:r>
            <a:endParaRPr lang="it-IT" sz="2000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Contact Center</a:t>
            </a:r>
            <a:b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(Scadenze | ISEE | tasse | immatricolazioni corsi non a numero programmato e servizi online erogati attraverso il sistema GCS - Gestione Carriere Studenti)</a:t>
            </a:r>
            <a:br>
              <a:rPr lang="it-IT" sz="2000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tel. </a:t>
            </a:r>
            <a:r>
              <a:rPr lang="it-IT" sz="2000" b="1" dirty="0">
                <a:latin typeface="Tw Cen MT" panose="020B0602020104020603" pitchFamily="34" charset="77"/>
                <a:cs typeface="Arial" panose="020B0604020202020204" pitchFamily="34" charset="0"/>
              </a:rPr>
              <a:t>055 275 7650</a:t>
            </a:r>
          </a:p>
          <a:p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lunedì, martedì e mercoledì 9.30 - 12.30, giovedì 14.30 – 17.00</a:t>
            </a:r>
            <a:endParaRPr lang="it-IT" sz="2000" dirty="0">
              <a:solidFill>
                <a:srgbClr val="A22B2D"/>
              </a:solidFill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CISIA</a:t>
            </a:r>
            <a:b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Test di verifica delle conoscenze di ingresso</a:t>
            </a:r>
            <a:endParaRPr lang="it-IT" sz="24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Segreteria studenti (amministrativa) di Novoli</a:t>
            </a:r>
            <a:b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(Immatricolazioni e iscrizioni | Tasse universitarie | Passaggi e trasferimenti | Sospensioni di carriera | Rilascio certificazioni </a:t>
            </a:r>
            <a:r>
              <a:rPr lang="it-IT" sz="2000">
                <a:latin typeface="Tw Cen MT" panose="020B0602020104020603" pitchFamily="34" charset="77"/>
                <a:cs typeface="Arial" panose="020B0604020202020204" pitchFamily="34" charset="0"/>
              </a:rPr>
              <a:t>e Diploma </a:t>
            </a:r>
            <a:r>
              <a:rPr lang="it-IT" sz="2000" dirty="0" err="1">
                <a:latin typeface="Tw Cen MT" panose="020B0602020104020603" pitchFamily="34" charset="77"/>
                <a:cs typeface="Arial" panose="020B0604020202020204" pitchFamily="34" charset="0"/>
              </a:rPr>
              <a:t>Supplement</a:t>
            </a: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)</a:t>
            </a:r>
          </a:p>
          <a:p>
            <a:r>
              <a:rPr lang="it-IT" sz="2000" b="1" dirty="0" err="1">
                <a:latin typeface="Tw Cen MT" panose="020B0602020104020603" pitchFamily="34" charset="77"/>
                <a:cs typeface="Arial" panose="020B0604020202020204" pitchFamily="34" charset="0"/>
              </a:rPr>
              <a:t>segreteriastudenti.novoli</a:t>
            </a:r>
            <a:r>
              <a:rPr lang="it-IT" sz="2000" b="1" dirty="0">
                <a:latin typeface="Tw Cen MT" panose="020B0602020104020603" pitchFamily="34" charset="77"/>
                <a:cs typeface="Arial" panose="020B0604020202020204" pitchFamily="34" charset="0"/>
              </a:rPr>
              <a:t>(AT)unifi.it</a:t>
            </a:r>
          </a:p>
          <a:p>
            <a:endParaRPr lang="it-IT" sz="2400" dirty="0">
              <a:latin typeface="Tw Cen MT" panose="020B0602020104020603" pitchFamily="34" charset="77"/>
              <a:cs typeface="Arial" panose="020B0604020202020204" pitchFamily="34" charset="0"/>
            </a:endParaRPr>
          </a:p>
          <a:p>
            <a: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  <a:t>Segreteria didattica della Scuola e del Corso di studio</a:t>
            </a:r>
            <a:br>
              <a:rPr lang="it-IT" sz="2400" b="1" dirty="0">
                <a:solidFill>
                  <a:srgbClr val="A22B2D"/>
                </a:solidFill>
                <a:latin typeface="Tw Cen MT" panose="020B0602020104020603" pitchFamily="34" charset="77"/>
                <a:cs typeface="Arial" panose="020B0604020202020204" pitchFamily="34" charset="0"/>
              </a:rPr>
            </a:br>
            <a:r>
              <a:rPr lang="it-IT" sz="2000" dirty="0">
                <a:latin typeface="Tw Cen MT" panose="020B0602020104020603" pitchFamily="34" charset="77"/>
                <a:cs typeface="Arial" panose="020B0604020202020204" pitchFamily="34" charset="0"/>
              </a:rPr>
              <a:t>(Tirocinio | Erasmus | Piani di studio | Laurea)</a:t>
            </a:r>
          </a:p>
          <a:p>
            <a:r>
              <a:rPr lang="it-IT" sz="2000" b="1" dirty="0" err="1">
                <a:latin typeface="Tw Cen MT" panose="020B0602020104020603" pitchFamily="34" charset="77"/>
                <a:cs typeface="Arial" panose="020B0604020202020204" pitchFamily="34" charset="0"/>
              </a:rPr>
              <a:t>scuola.economia</a:t>
            </a:r>
            <a:r>
              <a:rPr lang="it-IT" sz="2000" b="1" dirty="0">
                <a:latin typeface="Tw Cen MT" panose="020B0602020104020603" pitchFamily="34" charset="77"/>
                <a:cs typeface="Arial" panose="020B0604020202020204" pitchFamily="34" charset="0"/>
              </a:rPr>
              <a:t>(AT)</a:t>
            </a:r>
            <a:r>
              <a:rPr lang="it-IT" sz="2000" b="1" dirty="0" err="1">
                <a:latin typeface="Tw Cen MT" panose="020B0602020104020603" pitchFamily="34" charset="77"/>
                <a:cs typeface="Arial" panose="020B0604020202020204" pitchFamily="34" charset="0"/>
              </a:rPr>
              <a:t>unifi.it</a:t>
            </a:r>
            <a:endParaRPr lang="it-IT" sz="2000" b="1" dirty="0">
              <a:latin typeface="Tw Cen MT" panose="020B0602020104020603" pitchFamily="34" charset="77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2" y="0"/>
            <a:ext cx="9144000" cy="106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016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475</Words>
  <Application>Microsoft Macintosh PowerPoint</Application>
  <PresentationFormat>Presentazione su schermo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GIORNI DA MATRICOLA</dc:title>
  <dc:creator>Laura</dc:creator>
  <cp:lastModifiedBy>Andrea Paci</cp:lastModifiedBy>
  <cp:revision>485</cp:revision>
  <cp:lastPrinted>2022-05-27T10:35:40Z</cp:lastPrinted>
  <dcterms:created xsi:type="dcterms:W3CDTF">2016-01-11T09:23:59Z</dcterms:created>
  <dcterms:modified xsi:type="dcterms:W3CDTF">2022-05-30T07:28:42Z</dcterms:modified>
</cp:coreProperties>
</file>