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86" r:id="rId2"/>
    <p:sldMasterId id="2147483692" r:id="rId3"/>
    <p:sldMasterId id="2147483706" r:id="rId4"/>
  </p:sldMasterIdLst>
  <p:notesMasterIdLst>
    <p:notesMasterId r:id="rId14"/>
  </p:notesMasterIdLst>
  <p:sldIdLst>
    <p:sldId id="281" r:id="rId5"/>
    <p:sldId id="362" r:id="rId6"/>
    <p:sldId id="294" r:id="rId7"/>
    <p:sldId id="296" r:id="rId8"/>
    <p:sldId id="297" r:id="rId9"/>
    <p:sldId id="335" r:id="rId10"/>
    <p:sldId id="314" r:id="rId11"/>
    <p:sldId id="353" r:id="rId12"/>
    <p:sldId id="354" r:id="rId13"/>
  </p:sldIdLst>
  <p:sldSz cx="12190413" cy="6859588"/>
  <p:notesSz cx="6797675" cy="9926638"/>
  <p:defaultTextStyle>
    <a:defPPr>
      <a:defRPr lang="de-DE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A63876A4-B706-4A49-B316-363935B48044}">
          <p14:sldIdLst>
            <p14:sldId id="281"/>
            <p14:sldId id="362"/>
          </p14:sldIdLst>
        </p14:section>
        <p14:section name="Abschnitt ohne Titel" id="{3C6F33DE-8E1A-47C0-823D-89B72DE90D64}">
          <p14:sldIdLst>
            <p14:sldId id="294"/>
            <p14:sldId id="296"/>
            <p14:sldId id="297"/>
            <p14:sldId id="335"/>
            <p14:sldId id="314"/>
            <p14:sldId id="353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ina Westermann" initials="IW" lastIdx="11" clrIdx="1">
    <p:extLst/>
  </p:cmAuthor>
  <p:cmAuthor id="2" name="Michael Wolbring" initials="MW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E0DD"/>
    <a:srgbClr val="E20A16"/>
    <a:srgbClr val="D7D8D3"/>
    <a:srgbClr val="760C1B"/>
    <a:srgbClr val="C52144"/>
    <a:srgbClr val="BB032B"/>
    <a:srgbClr val="DB0031"/>
    <a:srgbClr val="EA8373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85012" autoAdjust="0"/>
  </p:normalViewPr>
  <p:slideViewPr>
    <p:cSldViewPr>
      <p:cViewPr varScale="1">
        <p:scale>
          <a:sx n="77" d="100"/>
          <a:sy n="77" d="100"/>
        </p:scale>
        <p:origin x="474" y="90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91CE9-5916-4D55-AC48-FA305320D007}" type="datetimeFigureOut">
              <a:rPr lang="de-DE" smtClean="0"/>
              <a:t>19.11.2020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32D98-CBFB-49F5-80EB-661A9034D1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56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32D98-CBFB-49F5-80EB-661A9034D16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7792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lP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71470" y="189434"/>
            <a:ext cx="3241675" cy="57658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 b="1">
                <a:solidFill>
                  <a:srgbClr val="E20A16"/>
                </a:solidFill>
              </a:defRPr>
            </a:lvl1pPr>
          </a:lstStyle>
          <a:p>
            <a:pPr lvl="0"/>
            <a:r>
              <a:rPr lang="de-DE" sz="2800" dirty="0" smtClean="0"/>
              <a:t>/// Titel</a:t>
            </a:r>
            <a:endParaRPr lang="de-DE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470900" y="549474"/>
            <a:ext cx="3241675" cy="5032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de-DE" dirty="0" smtClean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2193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sKA Cover ohne Einrichtu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067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Fk.-AB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6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2000" y="479888"/>
            <a:ext cx="3105160" cy="4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Fk.-E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5165" y="479888"/>
            <a:ext cx="3288559" cy="4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platzhalter 6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5165" y="479888"/>
            <a:ext cx="3288559" cy="4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Fk.-IM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5485" y="482804"/>
            <a:ext cx="3738239" cy="44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5485" y="482804"/>
            <a:ext cx="3738239" cy="44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Fk.-IW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1753" y="484783"/>
            <a:ext cx="3491971" cy="40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1753" y="484783"/>
            <a:ext cx="3491971" cy="40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551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Fk.-MM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2567" y="478902"/>
            <a:ext cx="4061157" cy="41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2567" y="478902"/>
            <a:ext cx="4061157" cy="41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Fk.-W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0716" y="484040"/>
            <a:ext cx="3343008" cy="4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0716" y="484040"/>
            <a:ext cx="3343008" cy="4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692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09521" y="6246671"/>
            <a:ext cx="2844430" cy="4763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165058" y="6246671"/>
            <a:ext cx="3860297" cy="4763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736463" y="6246671"/>
            <a:ext cx="2844430" cy="4763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8171F0-E2AE-4120-B3C3-E6222BFA7B3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664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1679781" y="6597987"/>
            <a:ext cx="2101849" cy="216967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736463" y="6246671"/>
            <a:ext cx="2844430" cy="4763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D4E7F-D41C-4E53-8241-1570E637BD0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32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766133" y="548807"/>
            <a:ext cx="110889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93578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nhalt oh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16-9Skala+Flaeche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0612" cy="6865589"/>
          </a:xfrm>
          <a:prstGeom prst="rect">
            <a:avLst/>
          </a:prstGeom>
        </p:spPr>
      </p:pic>
      <p:sp>
        <p:nvSpPr>
          <p:cNvPr id="5" name="Textplatzhalter 13"/>
          <p:cNvSpPr>
            <a:spLocks noGrp="1"/>
          </p:cNvSpPr>
          <p:nvPr>
            <p:ph type="body" sz="quarter" idx="10"/>
          </p:nvPr>
        </p:nvSpPr>
        <p:spPr>
          <a:xfrm>
            <a:off x="2108191" y="1893267"/>
            <a:ext cx="9312121" cy="432111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44244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406" y="5060804"/>
            <a:ext cx="7314248" cy="30777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1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FA10B-4B0D-43EC-A531-39D8BF1572A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081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61555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836DF-C90D-4034-B4CC-AC3BE0432F4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4754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1679781" y="6597987"/>
            <a:ext cx="2101849" cy="216967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736463" y="6246671"/>
            <a:ext cx="2844430" cy="4763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D9EAC-3E16-4838-B404-80505DF763E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297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01GÖM-Daten\Daten-muntean\01CD-HsKA\CD2009_Athena\Logos02-GOEM\hska_logo_RGB-4ppt-praesentation.em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305" y="397230"/>
            <a:ext cx="3481531" cy="1207940"/>
          </a:xfrm>
          <a:prstGeom prst="rect">
            <a:avLst/>
          </a:prstGeom>
          <a:noFill/>
        </p:spPr>
      </p:pic>
      <p:sp>
        <p:nvSpPr>
          <p:cNvPr id="14" name="Textplatzhalter 13"/>
          <p:cNvSpPr>
            <a:spLocks noGrp="1"/>
          </p:cNvSpPr>
          <p:nvPr>
            <p:ph type="body" sz="quarter" idx="10"/>
          </p:nvPr>
        </p:nvSpPr>
        <p:spPr>
          <a:xfrm>
            <a:off x="2108190" y="1893267"/>
            <a:ext cx="9312121" cy="432111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9" name="Grafik 8" descr="16-9Skala+Flaeche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70612" cy="686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8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 oh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16-9Skala+Flaeche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0612" cy="6865589"/>
          </a:xfrm>
          <a:prstGeom prst="rect">
            <a:avLst/>
          </a:prstGeom>
        </p:spPr>
      </p:pic>
      <p:sp>
        <p:nvSpPr>
          <p:cNvPr id="5" name="Textplatzhalter 13"/>
          <p:cNvSpPr>
            <a:spLocks noGrp="1"/>
          </p:cNvSpPr>
          <p:nvPr>
            <p:ph type="body" sz="quarter" idx="10"/>
          </p:nvPr>
        </p:nvSpPr>
        <p:spPr>
          <a:xfrm>
            <a:off x="2108190" y="1893267"/>
            <a:ext cx="9312121" cy="432111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412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01GÖM-Daten\Daten-muntean\01CD-HsKA\CD2009_Athena\Logos02-GOEM\hska_logo_RGB-4ppt-praesentation.em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305" y="397230"/>
            <a:ext cx="3481531" cy="1207940"/>
          </a:xfrm>
          <a:prstGeom prst="rect">
            <a:avLst/>
          </a:prstGeom>
          <a:noFill/>
        </p:spPr>
      </p:pic>
      <p:pic>
        <p:nvPicPr>
          <p:cNvPr id="2051" name="Picture 3" descr="D:\01GÖM-Daten\Daten-muntean\01-Geschaeftsausstattung\HsKA-PPT\PPT-BLANK-Vorlagen\16zu9\Elemente\16-9Skala.em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81602" cy="6859588"/>
          </a:xfrm>
          <a:prstGeom prst="rect">
            <a:avLst/>
          </a:prstGeom>
          <a:noFill/>
        </p:spPr>
      </p:pic>
      <p:sp>
        <p:nvSpPr>
          <p:cNvPr id="5" name="Textplatzhalter 13"/>
          <p:cNvSpPr>
            <a:spLocks noGrp="1"/>
          </p:cNvSpPr>
          <p:nvPr>
            <p:ph type="body" sz="quarter" idx="10"/>
          </p:nvPr>
        </p:nvSpPr>
        <p:spPr>
          <a:xfrm>
            <a:off x="2108190" y="1893267"/>
            <a:ext cx="9312121" cy="432111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01189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 le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01GÖM-Daten\Daten-muntean\01-Geschaeftsausstattung\HsKA-PPT\PPT-BLANK-Vorlagen\16zu9\Elemente\16-9Skala.em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1602" cy="6859588"/>
          </a:xfrm>
          <a:prstGeom prst="rect">
            <a:avLst/>
          </a:prstGeom>
          <a:noFill/>
        </p:spPr>
      </p:pic>
      <p:sp>
        <p:nvSpPr>
          <p:cNvPr id="5" name="Textplatzhalter 13"/>
          <p:cNvSpPr>
            <a:spLocks noGrp="1"/>
          </p:cNvSpPr>
          <p:nvPr>
            <p:ph type="body" sz="quarter" idx="10"/>
          </p:nvPr>
        </p:nvSpPr>
        <p:spPr>
          <a:xfrm>
            <a:off x="2108190" y="1893267"/>
            <a:ext cx="9312121" cy="432111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07327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2134766" y="1341562"/>
            <a:ext cx="5899150" cy="3170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56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sKA Cover ohne Einrichtu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7"/>
          <p:cNvSpPr>
            <a:spLocks noGrp="1"/>
          </p:cNvSpPr>
          <p:nvPr>
            <p:ph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705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glP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71471" y="189434"/>
            <a:ext cx="3241675" cy="57658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799" b="1">
                <a:solidFill>
                  <a:srgbClr val="E20A16"/>
                </a:solidFill>
              </a:defRPr>
            </a:lvl1pPr>
          </a:lstStyle>
          <a:p>
            <a:pPr lvl="0"/>
            <a:r>
              <a:rPr lang="de-DE" sz="2799" dirty="0" smtClean="0"/>
              <a:t>/// Titel</a:t>
            </a:r>
            <a:endParaRPr lang="de-DE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470901" y="549475"/>
            <a:ext cx="3241675" cy="5032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de-DE" dirty="0" smtClean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347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_englP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71470" y="189434"/>
            <a:ext cx="3241675" cy="57658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 b="1">
                <a:solidFill>
                  <a:srgbClr val="E20A16"/>
                </a:solidFill>
              </a:defRPr>
            </a:lvl1pPr>
          </a:lstStyle>
          <a:p>
            <a:pPr lvl="0"/>
            <a:r>
              <a:rPr lang="de-DE" sz="2800" dirty="0" smtClean="0"/>
              <a:t>/// Titel</a:t>
            </a:r>
            <a:endParaRPr lang="de-DE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470900" y="549474"/>
            <a:ext cx="3241675" cy="50323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de-DE" dirty="0" smtClean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9079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1679781" y="6597987"/>
            <a:ext cx="2101849" cy="216967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24E92-D5B8-44FE-B4EB-FDE1E8DEA6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336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1679781" y="6597987"/>
            <a:ext cx="2101849" cy="216967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24E92-D5B8-44FE-B4EB-FDE1E8DEA6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63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766133" y="548807"/>
            <a:ext cx="11088963" cy="8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1909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105302"/>
            <a:ext cx="815307" cy="5761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603569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1679781" y="6597987"/>
            <a:ext cx="2101849" cy="216967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39878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568247" y="6381640"/>
            <a:ext cx="2414802" cy="4763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de-DE" smtClean="0"/>
              <a:t>1st August 2017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058" y="6246671"/>
            <a:ext cx="3860297" cy="4763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753384" y="6381640"/>
            <a:ext cx="1293114" cy="47636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Calibri" pitchFamily="34" charset="0"/>
              </a:defRPr>
            </a:lvl1pPr>
          </a:lstStyle>
          <a:p>
            <a:pPr>
              <a:defRPr/>
            </a:pPr>
            <a:fld id="{AF988195-485D-4A8D-9EE1-86EAD822570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33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.wmf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.wmf"/><Relationship Id="rId5" Type="http://schemas.openxmlformats.org/officeDocument/2006/relationships/image" Target="../media/image1.wmf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270671" y="1989634"/>
            <a:ext cx="10513168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1270671" y="2781722"/>
            <a:ext cx="10513167" cy="3744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Textfeld 8" descr="Zwiespaliges Textfeld mit automatischer Größenanpassung" title="Textfeld zweispalting"/>
          <p:cNvSpPr txBox="1"/>
          <p:nvPr/>
        </p:nvSpPr>
        <p:spPr>
          <a:xfrm>
            <a:off x="1420416" y="1485578"/>
            <a:ext cx="8496944" cy="369332"/>
          </a:xfrm>
          <a:prstGeom prst="rect">
            <a:avLst/>
          </a:prstGeom>
          <a:noFill/>
        </p:spPr>
        <p:txBody>
          <a:bodyPr wrap="square" lIns="0" tIns="0" rIns="0" bIns="0" numCol="2" spcCol="180000" rtlCol="0">
            <a:spAutoFit/>
          </a:bodyPr>
          <a:lstStyle/>
          <a:p>
            <a:endParaRPr lang="de-DE" dirty="0"/>
          </a:p>
        </p:txBody>
      </p:sp>
      <p:pic>
        <p:nvPicPr>
          <p:cNvPr id="10" name="Picture 3" descr="D:\01GÖM-Daten\Daten-muntean\01-Geschaeftsausstattung\HsKA-PPT\PPT-BLANK-Vorlagen\Vorlagen\RGB-NurSkala-A4-Quer-Anschnitt.wmf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1224247"/>
            <a:ext cx="766134" cy="563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</p:sldLayoutIdLst>
  <p:timing>
    <p:tnLst>
      <p:par>
        <p:cTn id="1" dur="indefinite" restart="never" nodeType="tmRoot"/>
      </p:par>
    </p:tnLst>
  </p:timing>
  <p:txStyles>
    <p:titleStyle>
      <a:lvl1pPr algn="l" defTabSz="1219170" rtl="0" eaLnBrk="1" latinLnBrk="0" hangingPunct="1">
        <a:spcBef>
          <a:spcPct val="0"/>
        </a:spcBef>
        <a:buNone/>
        <a:defRPr sz="4000" kern="1200">
          <a:solidFill>
            <a:srgbClr val="DB003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None/>
        <a:defRPr sz="2500" kern="1200">
          <a:solidFill>
            <a:schemeClr val="accent6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0" indent="-380990" algn="l" defTabSz="0" rtl="0" eaLnBrk="1" latinLnBrk="0" hangingPunct="1">
        <a:spcBef>
          <a:spcPct val="20000"/>
        </a:spcBef>
        <a:buClr>
          <a:srgbClr val="DB0031"/>
        </a:buClr>
        <a:buSzPct val="120000"/>
        <a:buFont typeface="Arial" panose="020B0604020202020204" pitchFamily="34" charset="0"/>
        <a:buChar char="•"/>
        <a:defRPr sz="2500" kern="1200">
          <a:solidFill>
            <a:schemeClr val="accent6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304792" algn="l" defTabSz="1219170" rtl="0" eaLnBrk="1" latinLnBrk="0" hangingPunct="1">
        <a:spcBef>
          <a:spcPct val="20000"/>
        </a:spcBef>
        <a:buClr>
          <a:srgbClr val="DB0031"/>
        </a:buClr>
        <a:buFont typeface="Wingdings" panose="05000000000000000000" pitchFamily="2" charset="2"/>
        <a:buChar char="§"/>
        <a:defRPr sz="2500" kern="1200">
          <a:solidFill>
            <a:schemeClr val="accent6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08000" indent="-304792" algn="l" defTabSz="1219170" rtl="0" eaLnBrk="1" latinLnBrk="0" hangingPunct="1">
        <a:spcBef>
          <a:spcPct val="20000"/>
        </a:spcBef>
        <a:buClr>
          <a:srgbClr val="DB0031"/>
        </a:buClr>
        <a:buFont typeface="Arial" pitchFamily="34" charset="0"/>
        <a:buChar char="–"/>
        <a:defRPr sz="2500" kern="1200">
          <a:solidFill>
            <a:schemeClr val="accent6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32000" indent="-304792" algn="l" defTabSz="1219170" rtl="0" eaLnBrk="1" latinLnBrk="0" hangingPunct="1">
        <a:spcBef>
          <a:spcPct val="20000"/>
        </a:spcBef>
        <a:buClr>
          <a:srgbClr val="DB0031"/>
        </a:buClr>
        <a:buFont typeface="Arial" pitchFamily="34" charset="0"/>
        <a:buChar char="»"/>
        <a:defRPr sz="2500" kern="1200">
          <a:solidFill>
            <a:schemeClr val="accent6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 descr="Zwiespaliges Textfeld mit automatischer Größenanpassung" title="Textfeld zweispalting"/>
          <p:cNvSpPr txBox="1"/>
          <p:nvPr/>
        </p:nvSpPr>
        <p:spPr>
          <a:xfrm>
            <a:off x="1420416" y="1485578"/>
            <a:ext cx="8496944" cy="369332"/>
          </a:xfrm>
          <a:prstGeom prst="rect">
            <a:avLst/>
          </a:prstGeom>
          <a:noFill/>
        </p:spPr>
        <p:txBody>
          <a:bodyPr wrap="square" lIns="0" tIns="0" rIns="0" bIns="0" numCol="2" spcCol="180000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140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713" r:id="rId6"/>
    <p:sldLayoutId id="2147483714" r:id="rId7"/>
  </p:sldLayoutIdLst>
  <p:timing>
    <p:tnLst>
      <p:par>
        <p:cTn id="1" dur="indefinite" restart="never" nodeType="tmRoot"/>
      </p:par>
    </p:tnLst>
  </p:timing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None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D:\01GÖM-Daten\Daten-muntean\01-Geschaeftsausstattung\HsKA-PPT\PPT-BLANK-Vorlagen\Vorlagen\RGB-NurSkala-A4-Quer-Anschnitt.wmf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24247"/>
            <a:ext cx="766134" cy="563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525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5pPr>
      <a:lvl6pPr marL="457291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6pPr>
      <a:lvl7pPr marL="914583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7pPr>
      <a:lvl8pPr marL="1371874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8pPr>
      <a:lvl9pPr marL="1829166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9pPr>
    </p:titleStyle>
    <p:bodyStyle>
      <a:lvl1pPr marL="342969" indent="-342969" algn="l" rtl="0" eaLnBrk="0" fontAlgn="base" hangingPunct="0">
        <a:spcBef>
          <a:spcPct val="20000"/>
        </a:spcBef>
        <a:spcAft>
          <a:spcPct val="0"/>
        </a:spcAft>
        <a:buChar char="•"/>
        <a:defRPr sz="3201">
          <a:solidFill>
            <a:schemeClr val="tx1"/>
          </a:solidFill>
          <a:latin typeface="+mn-lt"/>
          <a:ea typeface="+mn-ea"/>
          <a:cs typeface="+mn-cs"/>
        </a:defRPr>
      </a:lvl1pPr>
      <a:lvl2pPr marL="743099" indent="-285807" algn="l" rtl="0" eaLnBrk="0" fontAlgn="base" hangingPunct="0">
        <a:spcBef>
          <a:spcPct val="20000"/>
        </a:spcBef>
        <a:spcAft>
          <a:spcPct val="0"/>
        </a:spcAft>
        <a:buChar char="–"/>
        <a:defRPr sz="2801">
          <a:solidFill>
            <a:schemeClr val="tx1"/>
          </a:solidFill>
          <a:latin typeface="+mn-lt"/>
        </a:defRPr>
      </a:lvl2pPr>
      <a:lvl3pPr marL="1143229" indent="-228646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520" indent="-228646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811" indent="-228646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5103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2394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686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977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D:\01GÖM-Daten\Daten-muntean\01-Geschaeftsausstattung\HsKA-PPT\PPT-BLANK-Vorlagen\Vorlagen\RGB-NurSkala-A4-Quer-Anschnitt.wm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24247"/>
            <a:ext cx="766134" cy="563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2" descr="D:\01GÖM-Daten\Daten-muntean\01CD-HsKA\CD2009_Athena\Logos02-Athena20091202-MuAl\hska_logo_RGB-4digiprint-PPT.wmf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674" y="260411"/>
            <a:ext cx="3762943" cy="98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eck 4"/>
          <p:cNvSpPr/>
          <p:nvPr userDrawn="1"/>
        </p:nvSpPr>
        <p:spPr>
          <a:xfrm>
            <a:off x="0" y="1105302"/>
            <a:ext cx="815307" cy="5761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153547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  <p:sldLayoutId id="2147483710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5pPr>
      <a:lvl6pPr marL="457291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6pPr>
      <a:lvl7pPr marL="914583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7pPr>
      <a:lvl8pPr marL="1371874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8pPr>
      <a:lvl9pPr marL="1829166" algn="ctr" rtl="0" fontAlgn="base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9pPr>
    </p:titleStyle>
    <p:bodyStyle>
      <a:lvl1pPr marL="342969" indent="-342969" algn="l" rtl="0" eaLnBrk="0" fontAlgn="base" hangingPunct="0">
        <a:spcBef>
          <a:spcPct val="20000"/>
        </a:spcBef>
        <a:spcAft>
          <a:spcPct val="0"/>
        </a:spcAft>
        <a:buChar char="•"/>
        <a:defRPr sz="3201">
          <a:solidFill>
            <a:schemeClr val="tx1"/>
          </a:solidFill>
          <a:latin typeface="+mn-lt"/>
          <a:ea typeface="+mn-ea"/>
          <a:cs typeface="+mn-cs"/>
        </a:defRPr>
      </a:lvl1pPr>
      <a:lvl2pPr marL="743099" indent="-285807" algn="l" rtl="0" eaLnBrk="0" fontAlgn="base" hangingPunct="0">
        <a:spcBef>
          <a:spcPct val="20000"/>
        </a:spcBef>
        <a:spcAft>
          <a:spcPct val="0"/>
        </a:spcAft>
        <a:buChar char="–"/>
        <a:defRPr sz="2801">
          <a:solidFill>
            <a:schemeClr val="tx1"/>
          </a:solidFill>
          <a:latin typeface="+mn-lt"/>
        </a:defRPr>
      </a:lvl2pPr>
      <a:lvl3pPr marL="1143229" indent="-228646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520" indent="-228646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811" indent="-228646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5103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2394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686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977" indent="-2286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0" y="-250431"/>
            <a:ext cx="12287895" cy="7568657"/>
            <a:chOff x="0" y="-250431"/>
            <a:chExt cx="12287895" cy="7568657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50431"/>
              <a:ext cx="12287895" cy="7568657"/>
            </a:xfrm>
            <a:prstGeom prst="rect">
              <a:avLst/>
            </a:prstGeom>
          </p:spPr>
        </p:pic>
        <p:grpSp>
          <p:nvGrpSpPr>
            <p:cNvPr id="10" name="Gruppieren 9"/>
            <p:cNvGrpSpPr>
              <a:grpSpLocks noChangeAspect="1"/>
            </p:cNvGrpSpPr>
            <p:nvPr/>
          </p:nvGrpSpPr>
          <p:grpSpPr>
            <a:xfrm>
              <a:off x="3358902" y="4429320"/>
              <a:ext cx="5517473" cy="2312842"/>
              <a:chOff x="2597108" y="4276301"/>
              <a:chExt cx="5688116" cy="2384374"/>
            </a:xfrm>
          </p:grpSpPr>
          <p:sp>
            <p:nvSpPr>
              <p:cNvPr id="8" name="Rechteck 7"/>
              <p:cNvSpPr/>
              <p:nvPr/>
            </p:nvSpPr>
            <p:spPr>
              <a:xfrm>
                <a:off x="2597108" y="4276301"/>
                <a:ext cx="5688116" cy="2384374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1026" name="Picture 2" descr="D:\01GÖM-Daten\Daten-muntean\01CD-HsKA\CD2009_Athena\Logos02-GOEM\hska_logo_RGB.em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9156" y="4653930"/>
                <a:ext cx="4884608" cy="16967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9" name="Picture 3" descr="D:\01GÖM-Daten\Daten-muntean\01-Geschaeftsausstattung\HsKA-PPT\PPT-BLANK-Vorlagen\Vorlagen\RGB-NurSkala-A4-Quer-Anschnitt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24247"/>
            <a:ext cx="766134" cy="563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502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 descr="https://www.competitionline.com/upload/images/3/c/c/f/8/5/b/b/3ccf85bbe1238ba0133065e9066a7703_1.jpg"/>
          <p:cNvSpPr>
            <a:spLocks noChangeAspect="1" noChangeArrowheads="1"/>
          </p:cNvSpPr>
          <p:nvPr/>
        </p:nvSpPr>
        <p:spPr bwMode="auto">
          <a:xfrm>
            <a:off x="1679357" y="-3593979"/>
            <a:ext cx="9999948" cy="74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AutoShape 6" descr="https://www.competitionline.com/upload/images/3/c/c/f/8/5/b/b/3ccf85bbe1238ba0133065e9066a7703_1.jpg"/>
          <p:cNvSpPr>
            <a:spLocks noChangeAspect="1" noChangeArrowheads="1"/>
          </p:cNvSpPr>
          <p:nvPr/>
        </p:nvSpPr>
        <p:spPr bwMode="auto">
          <a:xfrm>
            <a:off x="1831736" y="-3441599"/>
            <a:ext cx="9999948" cy="74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AutoShape 8" descr="https://www.competitionline.com/upload/images/3/c/c/f/8/5/b/b/3ccf85bbe1238ba0133065e9066a7703_1.jpg"/>
          <p:cNvSpPr>
            <a:spLocks noChangeAspect="1" noChangeArrowheads="1"/>
          </p:cNvSpPr>
          <p:nvPr/>
        </p:nvSpPr>
        <p:spPr bwMode="auto">
          <a:xfrm>
            <a:off x="1984116" y="-3289218"/>
            <a:ext cx="9999948" cy="74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/// </a:t>
            </a:r>
            <a:r>
              <a:rPr lang="de-DE" dirty="0" smtClean="0">
                <a:solidFill>
                  <a:schemeClr val="bg1">
                    <a:lumMod val="10000"/>
                  </a:schemeClr>
                </a:solidFill>
              </a:rPr>
              <a:t>Location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bg1">
                    <a:lumMod val="10000"/>
                  </a:schemeClr>
                </a:solidFill>
              </a:rPr>
              <a:t>Karlsruhe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8905297" y="1244205"/>
            <a:ext cx="2957627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err="1">
                <a:solidFill>
                  <a:schemeClr val="bg1">
                    <a:lumMod val="10000"/>
                  </a:schemeClr>
                </a:solidFill>
              </a:rPr>
              <a:t>Germa</a:t>
            </a:r>
            <a:r>
              <a:rPr lang="de-DE" sz="1800" b="1" dirty="0" err="1">
                <a:solidFill>
                  <a:srgbClr val="002060"/>
                </a:solidFill>
              </a:rPr>
              <a:t>ny’s</a:t>
            </a:r>
            <a:r>
              <a:rPr lang="de-DE" sz="1800" b="1" dirty="0">
                <a:solidFill>
                  <a:srgbClr val="002060"/>
                </a:solidFill>
              </a:rPr>
              <a:t> </a:t>
            </a:r>
            <a:r>
              <a:rPr lang="de-DE" sz="1800" b="1" dirty="0" err="1">
                <a:solidFill>
                  <a:schemeClr val="bg1">
                    <a:lumMod val="10000"/>
                  </a:schemeClr>
                </a:solidFill>
              </a:rPr>
              <a:t>city</a:t>
            </a:r>
            <a:r>
              <a:rPr lang="de-DE" sz="1800" b="1" dirty="0">
                <a:solidFill>
                  <a:schemeClr val="bg1">
                    <a:lumMod val="10000"/>
                  </a:schemeClr>
                </a:solidFill>
              </a:rPr>
              <a:t> ”fittest for the </a:t>
            </a:r>
            <a:r>
              <a:rPr lang="de-DE" sz="1800" b="1" dirty="0" err="1">
                <a:solidFill>
                  <a:schemeClr val="bg1">
                    <a:lumMod val="10000"/>
                  </a:schemeClr>
                </a:solidFill>
              </a:rPr>
              <a:t>future</a:t>
            </a:r>
            <a:r>
              <a:rPr lang="de-DE" sz="1800" b="1" dirty="0">
                <a:solidFill>
                  <a:schemeClr val="bg1">
                    <a:lumMod val="10000"/>
                  </a:schemeClr>
                </a:solidFill>
              </a:rPr>
              <a:t>“</a:t>
            </a:r>
            <a:r>
              <a:rPr lang="de-DE" b="1" dirty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DE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Morgenstadt City Index 2016</a:t>
            </a:r>
          </a:p>
          <a:p>
            <a:endParaRPr lang="de-DE" sz="1600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de-DE" sz="1800" b="1" dirty="0">
                <a:solidFill>
                  <a:schemeClr val="bg1">
                    <a:lumMod val="10000"/>
                  </a:schemeClr>
                </a:solidFill>
              </a:rPr>
              <a:t>City of Culture &amp; </a:t>
            </a:r>
            <a:r>
              <a:rPr lang="de-DE" sz="1800" b="1" dirty="0" err="1">
                <a:solidFill>
                  <a:schemeClr val="bg1">
                    <a:lumMod val="10000"/>
                  </a:schemeClr>
                </a:solidFill>
              </a:rPr>
              <a:t>Creativity</a:t>
            </a:r>
            <a:endParaRPr lang="de-DE" sz="1800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de-DE" sz="1400" dirty="0" err="1">
                <a:solidFill>
                  <a:schemeClr val="bg1">
                    <a:lumMod val="10000"/>
                  </a:schemeClr>
                </a:solidFill>
              </a:rPr>
              <a:t>ranked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 2nd </a:t>
            </a:r>
            <a:r>
              <a:rPr lang="de-DE" sz="1400" dirty="0" err="1">
                <a:solidFill>
                  <a:schemeClr val="bg1">
                    <a:lumMod val="10000"/>
                  </a:schemeClr>
                </a:solidFill>
              </a:rPr>
              <a:t>amongst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10000"/>
                  </a:schemeClr>
                </a:solidFill>
              </a:rPr>
              <a:t>Europe‘s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 medium-</a:t>
            </a:r>
            <a:r>
              <a:rPr lang="de-DE" sz="1400" dirty="0" err="1">
                <a:solidFill>
                  <a:schemeClr val="bg1">
                    <a:lumMod val="10000"/>
                  </a:schemeClr>
                </a:solidFill>
              </a:rPr>
              <a:t>sized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>
                    <a:lumMod val="10000"/>
                  </a:schemeClr>
                </a:solidFill>
              </a:rPr>
              <a:t>cities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 in 2017 ”Cultural &amp; Creative Cities Monitor“</a:t>
            </a:r>
          </a:p>
          <a:p>
            <a:endParaRPr lang="de-DE" sz="1600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German</a:t>
            </a:r>
            <a:r>
              <a:rPr lang="de-DE" sz="1600" b="1" dirty="0" err="1">
                <a:solidFill>
                  <a:srgbClr val="002060"/>
                </a:solidFill>
              </a:rPr>
              <a:t>y’s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most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bicycle-friendly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city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lvl="0"/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ADFC 2019</a:t>
            </a:r>
          </a:p>
          <a:p>
            <a:pPr lvl="0"/>
            <a:endParaRPr lang="de-DE" sz="1400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Excellent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public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transport</a:t>
            </a:r>
            <a:endParaRPr lang="de-DE" sz="1600" b="1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endParaRPr lang="de-DE" sz="1600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Center of one of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Europ</a:t>
            </a:r>
            <a:r>
              <a:rPr lang="de-DE" sz="1600" b="1" dirty="0" err="1">
                <a:solidFill>
                  <a:srgbClr val="002060"/>
                </a:solidFill>
              </a:rPr>
              <a:t>e’s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top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technology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regions</a:t>
            </a:r>
            <a:endParaRPr lang="de-DE" sz="1600" b="1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endParaRPr lang="de-DE" sz="1600" b="1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German</a:t>
            </a:r>
            <a:r>
              <a:rPr lang="de-DE" sz="1600" b="1" dirty="0" err="1">
                <a:solidFill>
                  <a:srgbClr val="002060"/>
                </a:solidFill>
              </a:rPr>
              <a:t>y’s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capital of </a:t>
            </a:r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justice</a:t>
            </a:r>
            <a:endParaRPr lang="de-DE" sz="1600" b="1" dirty="0">
              <a:solidFill>
                <a:schemeClr val="bg1">
                  <a:lumMod val="10000"/>
                </a:schemeClr>
              </a:solidFill>
            </a:endParaRPr>
          </a:p>
          <a:p>
            <a:pPr lvl="0"/>
            <a:r>
              <a:rPr lang="de-DE" sz="1400" dirty="0">
                <a:solidFill>
                  <a:schemeClr val="bg1">
                    <a:lumMod val="10000"/>
                  </a:schemeClr>
                </a:solidFill>
              </a:rPr>
              <a:t>Seat of the Federal Constitutional Court and the Federal Court of Justice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984488" y="118625"/>
            <a:ext cx="7737190" cy="6636327"/>
            <a:chOff x="2343331" y="175444"/>
            <a:chExt cx="7739989" cy="6638727"/>
          </a:xfrm>
        </p:grpSpPr>
        <p:grpSp>
          <p:nvGrpSpPr>
            <p:cNvPr id="2" name="Gruppieren 1"/>
            <p:cNvGrpSpPr/>
            <p:nvPr/>
          </p:nvGrpSpPr>
          <p:grpSpPr>
            <a:xfrm>
              <a:off x="2350789" y="175444"/>
              <a:ext cx="7724113" cy="6623186"/>
              <a:chOff x="4011715" y="3230142"/>
              <a:chExt cx="7722324" cy="6621653"/>
            </a:xfrm>
          </p:grpSpPr>
          <p:pic>
            <p:nvPicPr>
              <p:cNvPr id="3" name="Picture 20" descr="http://www.swr.de/-/id=15894600/property=full/pubVersion=1/width=648/5gw843/Besucher%20des%20Open-Air-Festival%20%22Das%20Fest%22%202015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1715" y="7668860"/>
                <a:ext cx="3886105" cy="2182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6" name="Picture 2" descr="http://media-cdn.tripadvisor.com/media/photo-s/05/16/63/a4/state-art-gallery-staatlich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1715" y="4998288"/>
                <a:ext cx="3883017" cy="25910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 descr="http://www.vbv.baden-wuerttemberg.de/pb/site/pbs-bw-new/get/documents/mfw/Bauverwaltung/Bundesbau/Projekte/07_Grundsanierung%20BVerfG%20KA/Sitzungssaalgeb%C3%A4ude%20Front_650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84295" y="3230142"/>
                <a:ext cx="3749744" cy="28151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12" descr="http://images.fotocommunity.de/bilder/architektur/architektur-bei-nacht/wwwfilmpalast-am-zkmde-b19cfc1b-c62f-405d-97d9-89298d6e3599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89623" y="6157427"/>
                <a:ext cx="3744416" cy="19470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Grafik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774"/>
            <a:stretch/>
          </p:blipFill>
          <p:spPr>
            <a:xfrm>
              <a:off x="6339320" y="5123715"/>
              <a:ext cx="3744000" cy="1690456"/>
            </a:xfrm>
            <a:prstGeom prst="rect">
              <a:avLst/>
            </a:prstGeom>
          </p:spPr>
        </p:pic>
        <p:pic>
          <p:nvPicPr>
            <p:cNvPr id="16" name="Picture 6" descr="https://media-cdn.tripadvisor.com/media/photo-o/03/83/4d/e9/jugendherberge-karlsruhe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43331" y="182638"/>
              <a:ext cx="3884400" cy="16630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extLst/>
          </p:spPr>
        </p:pic>
      </p:grpSp>
    </p:spTree>
    <p:extLst>
      <p:ext uri="{BB962C8B-B14F-4D97-AF65-F5344CB8AC3E}">
        <p14:creationId xmlns:p14="http://schemas.microsoft.com/office/powerpoint/2010/main" val="337705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950301"/>
            <a:ext cx="8481387" cy="5654257"/>
          </a:xfrm>
          <a:prstGeom prst="rect">
            <a:avLst/>
          </a:prstGeom>
          <a:effectLst/>
        </p:spPr>
      </p:pic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/// </a:t>
            </a:r>
            <a:r>
              <a:rPr lang="de-DE" dirty="0" smtClean="0">
                <a:solidFill>
                  <a:schemeClr val="bg1">
                    <a:lumMod val="10000"/>
                  </a:schemeClr>
                </a:solidFill>
              </a:rPr>
              <a:t>Location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HsKA</a:t>
            </a:r>
            <a:r>
              <a:rPr lang="de-DE" dirty="0" smtClean="0"/>
              <a:t> </a:t>
            </a:r>
            <a:r>
              <a:rPr lang="de-DE" dirty="0" err="1" smtClean="0"/>
              <a:t>main</a:t>
            </a:r>
            <a:r>
              <a:rPr lang="de-DE" dirty="0" smtClean="0"/>
              <a:t> </a:t>
            </a:r>
            <a:r>
              <a:rPr lang="de-DE" dirty="0" err="1" smtClean="0"/>
              <a:t>campus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2605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www.studentenwerk-karlsruhe.de/media_lib_files/398_mensa_moltke_nac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790" y="1002048"/>
            <a:ext cx="361274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jo0001\AppData\Local\Microsoft\Windows\Temporary Internet Files\Content.Outlook\UL8M7HH0\HS_KA_AB_6579_FullH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64" y="3830646"/>
            <a:ext cx="323999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ejo0001\AppData\Local\Microsoft\Windows\Temporary Internet Files\Content.Outlook\UL8M7HH0\HS_KA_EIT_4435_FullH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230" y="1002048"/>
            <a:ext cx="323747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lejo0001\AppData\Local\Microsoft\Windows\Temporary Internet Files\Content.Outlook\UL8M7HH0\HS_KA_EIT_7519_FullH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078" y="3830646"/>
            <a:ext cx="331510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lejo0001\AppData\Local\Microsoft\Windows\Temporary Internet Files\Content.Outlook\UL8M7HH0\HS_KA_IMM_4991_FullH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3807199"/>
            <a:ext cx="330454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/// </a:t>
            </a:r>
            <a:r>
              <a:rPr lang="de-DE" dirty="0" err="1" smtClean="0">
                <a:solidFill>
                  <a:schemeClr val="bg1">
                    <a:lumMod val="10000"/>
                  </a:schemeClr>
                </a:solidFill>
              </a:rPr>
              <a:t>HsKA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Impressions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855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 descr="C:\Users\lejo0001\AppData\Local\Microsoft\Windows\Temporary Internet Files\Content.Outlook\UL8M7HH0\HS_KA_IWI_8592_Full-H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686" y="981522"/>
            <a:ext cx="3657142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lejo0001\AppData\Local\Microsoft\Windows\Temporary Internet Files\Content.Outlook\UL8M7HH0\HS_KA_AB_6054_FullHD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379" y="189434"/>
            <a:ext cx="384610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lejo0001\AppData\Local\Microsoft\Windows\Temporary Internet Files\Content.Outlook\UL8M7HH0\HS_KA_AB_5742_FullH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42" y="2853730"/>
            <a:ext cx="2520000" cy="38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lejo0001\AppData\Local\Microsoft\Windows\Temporary Internet Files\Content.Outlook\UL8M7HH0\HS_KA_MMT_6801_F-H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902" y="3645818"/>
            <a:ext cx="378295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/// </a:t>
            </a:r>
            <a:r>
              <a:rPr lang="de-DE" dirty="0" err="1" smtClean="0">
                <a:solidFill>
                  <a:schemeClr val="bg1">
                    <a:lumMod val="10000"/>
                  </a:schemeClr>
                </a:solidFill>
              </a:rPr>
              <a:t>HsKA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Impressions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887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/// </a:t>
            </a:r>
            <a:r>
              <a:rPr lang="de-DE" dirty="0" err="1" smtClean="0">
                <a:solidFill>
                  <a:schemeClr val="bg1">
                    <a:lumMod val="10000"/>
                  </a:schemeClr>
                </a:solidFill>
              </a:rPr>
              <a:t>HsKA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Faculties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406574" y="1328738"/>
            <a:ext cx="8687014" cy="3325192"/>
            <a:chOff x="406574" y="1145685"/>
            <a:chExt cx="8687014" cy="3325192"/>
          </a:xfrm>
        </p:grpSpPr>
        <p:sp>
          <p:nvSpPr>
            <p:cNvPr id="3" name="Textfeld 2"/>
            <p:cNvSpPr txBox="1"/>
            <p:nvPr/>
          </p:nvSpPr>
          <p:spPr>
            <a:xfrm>
              <a:off x="406574" y="1145685"/>
              <a:ext cx="62646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E20A16"/>
                  </a:solidFill>
                  <a:latin typeface="Arial" charset="0"/>
                </a:rPr>
                <a:t>▪</a:t>
              </a:r>
              <a:r>
                <a:rPr lang="de-DE" sz="2000" dirty="0">
                  <a:solidFill>
                    <a:srgbClr val="E20A16"/>
                  </a:solidFill>
                  <a:latin typeface="Arial" charset="0"/>
                </a:rPr>
                <a:t> </a:t>
              </a:r>
              <a:r>
                <a:rPr lang="de-DE" dirty="0" err="1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Architecture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 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&amp; </a:t>
              </a:r>
              <a:r>
                <a:rPr lang="de-DE" dirty="0" err="1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Civil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Engineering</a:t>
              </a:r>
              <a:endParaRPr lang="de-DE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478582" y="1718835"/>
              <a:ext cx="86150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E20A16"/>
                  </a:solidFill>
                  <a:latin typeface="Arial" charset="0"/>
                </a:rPr>
                <a:t>▪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Computer 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Science &amp; Business Information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Systems</a:t>
              </a:r>
              <a:endParaRPr lang="de-DE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50590" y="2289762"/>
              <a:ext cx="77768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E20A16"/>
                  </a:solidFill>
                  <a:latin typeface="Arial" charset="0"/>
                </a:rPr>
                <a:t>▪ </a:t>
              </a:r>
              <a:r>
                <a:rPr lang="de-DE" dirty="0" err="1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Electrical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 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Engineering &amp; Information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Technology</a:t>
              </a:r>
              <a:endParaRPr lang="de-DE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622598" y="2862912"/>
              <a:ext cx="56425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E20A16"/>
                  </a:solidFill>
                  <a:latin typeface="Arial" charset="0"/>
                </a:rPr>
                <a:t>▪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Information 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Management &amp;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Media</a:t>
              </a:r>
              <a:endParaRPr lang="de-DE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694606" y="3436062"/>
              <a:ext cx="59046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E20A16"/>
                  </a:solidFill>
                  <a:latin typeface="Arial" charset="0"/>
                </a:rPr>
                <a:t>▪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Management 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Science &amp; 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Engineering</a:t>
              </a:r>
              <a:endParaRPr lang="de-DE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766614" y="4009212"/>
              <a:ext cx="6912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E20A16"/>
                  </a:solidFill>
                  <a:latin typeface="Arial" charset="0"/>
                </a:rPr>
                <a:t>▪ </a:t>
              </a:r>
              <a:r>
                <a:rPr lang="de-DE" dirty="0" err="1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Mechanical</a:t>
              </a:r>
              <a:r>
                <a:rPr lang="de-DE" dirty="0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 </a:t>
              </a:r>
              <a:r>
                <a:rPr lang="de-DE" dirty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Engineering &amp; </a:t>
              </a:r>
              <a:r>
                <a:rPr lang="de-DE" dirty="0" err="1" smtClean="0">
                  <a:solidFill>
                    <a:schemeClr val="bg1">
                      <a:lumMod val="10000"/>
                    </a:schemeClr>
                  </a:solidFill>
                  <a:latin typeface="Arial" charset="0"/>
                </a:rPr>
                <a:t>Mechatronics</a:t>
              </a:r>
              <a:endParaRPr lang="de-DE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  <p:sp>
        <p:nvSpPr>
          <p:cNvPr id="16" name="Rechteck 15"/>
          <p:cNvSpPr/>
          <p:nvPr/>
        </p:nvSpPr>
        <p:spPr>
          <a:xfrm>
            <a:off x="910630" y="5508500"/>
            <a:ext cx="9482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200"/>
              </a:spcBef>
              <a:buClr>
                <a:srgbClr val="DB0031"/>
              </a:buClr>
            </a:pPr>
            <a:r>
              <a:rPr lang="de-DE" sz="1600" dirty="0" smtClean="0">
                <a:solidFill>
                  <a:srgbClr val="E20A16"/>
                </a:solidFill>
                <a:latin typeface="Arial" charset="0"/>
              </a:rPr>
              <a:t>▪ </a:t>
            </a:r>
            <a:r>
              <a:rPr lang="de-DE" sz="16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19</a:t>
            </a: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Bachelor’s</a:t>
            </a:r>
            <a:r>
              <a:rPr lang="de-DE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programs</a:t>
            </a: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 </a:t>
            </a:r>
            <a:b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</a:b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600" dirty="0" smtClean="0">
                <a:solidFill>
                  <a:srgbClr val="E20A16"/>
                </a:solidFill>
                <a:latin typeface="Arial" charset="0"/>
              </a:rPr>
              <a:t>▪</a:t>
            </a: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20 </a:t>
            </a:r>
            <a:r>
              <a:rPr lang="de-DE" sz="16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Master’s</a:t>
            </a:r>
            <a:r>
              <a:rPr lang="de-DE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programs</a:t>
            </a: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 </a:t>
            </a:r>
            <a:b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</a:b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 </a:t>
            </a:r>
            <a:r>
              <a:rPr lang="de-DE" sz="1600" dirty="0" smtClean="0">
                <a:solidFill>
                  <a:srgbClr val="E20A16"/>
                </a:solidFill>
                <a:latin typeface="Arial" charset="0"/>
              </a:rPr>
              <a:t>▪</a:t>
            </a: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600" dirty="0" err="1" smtClean="0">
                <a:solidFill>
                  <a:schemeClr val="accent6">
                    <a:lumMod val="50000"/>
                  </a:schemeClr>
                </a:solidFill>
              </a:rPr>
              <a:t>Cooperative</a:t>
            </a:r>
            <a:r>
              <a:rPr lang="de-DE" sz="1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e-DE" sz="1600" dirty="0" err="1">
                <a:solidFill>
                  <a:schemeClr val="accent6">
                    <a:lumMod val="50000"/>
                  </a:schemeClr>
                </a:solidFill>
              </a:rPr>
              <a:t>PhD</a:t>
            </a:r>
            <a:r>
              <a:rPr lang="de-DE" sz="1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e-DE" sz="1600" dirty="0" err="1">
                <a:solidFill>
                  <a:schemeClr val="accent6">
                    <a:lumMod val="50000"/>
                  </a:schemeClr>
                </a:solidFill>
              </a:rPr>
              <a:t>programs</a:t>
            </a:r>
            <a:endParaRPr lang="de-DE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70" y="3344227"/>
            <a:ext cx="5102177" cy="329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2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3"/>
          <p:cNvSpPr>
            <a:spLocks noChangeArrowheads="1"/>
          </p:cNvSpPr>
          <p:nvPr/>
        </p:nvSpPr>
        <p:spPr bwMode="auto">
          <a:xfrm>
            <a:off x="982638" y="1125538"/>
            <a:ext cx="7992888" cy="40333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Study semester in German (30 ECTS max.)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Study semester in English (HsKA International </a:t>
            </a:r>
            <a:r>
              <a:rPr lang="de-DE" sz="18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Program</a:t>
            </a:r>
            <a:r>
              <a:rPr lang="de-DE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, 30 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ECTS max.)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Paid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internship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in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industry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(95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working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days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min., 30 ECTS)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Industrial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project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on campus 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Two-week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intensive German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language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course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before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the </a:t>
            </a:r>
            <a:b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</a:b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start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of the semester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German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language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courses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during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the semester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Application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deadlines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: May </a:t>
            </a:r>
            <a:r>
              <a:rPr lang="de-DE" sz="1800" spc="11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15</a:t>
            </a:r>
            <a:r>
              <a:rPr lang="de-DE" sz="1800" spc="110" baseline="300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th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, November </a:t>
            </a:r>
            <a:r>
              <a:rPr lang="de-DE" sz="1800" spc="11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15</a:t>
            </a:r>
            <a:r>
              <a:rPr lang="de-DE" sz="1800" spc="110" baseline="300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th</a:t>
            </a: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Living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expenses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: </a:t>
            </a:r>
            <a:r>
              <a:rPr lang="de-DE" sz="18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approx</a:t>
            </a:r>
            <a:r>
              <a:rPr lang="de-DE" sz="18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. 700 €</a:t>
            </a:r>
            <a:r>
              <a:rPr lang="de-DE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/</a:t>
            </a:r>
            <a:r>
              <a:rPr lang="de-DE" sz="18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month</a:t>
            </a:r>
            <a:endParaRPr lang="de-DE" sz="1800" dirty="0" smtClean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  <a:p>
            <a:pPr marL="342969" indent="-342969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Font typeface="Wingdings" panose="05000000000000000000" pitchFamily="2" charset="2"/>
              <a:buChar char="§"/>
            </a:pPr>
            <a:r>
              <a:rPr lang="de-DE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Study </a:t>
            </a:r>
            <a:r>
              <a:rPr lang="de-DE" sz="18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fees</a:t>
            </a:r>
            <a:r>
              <a:rPr lang="de-DE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for non-EU degree-</a:t>
            </a:r>
            <a:r>
              <a:rPr lang="de-DE" sz="18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seeking</a:t>
            </a:r>
            <a:r>
              <a:rPr lang="de-DE" sz="18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students: 1,500 €/</a:t>
            </a:r>
            <a:r>
              <a:rPr lang="de-DE" sz="1800" dirty="0" err="1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semester</a:t>
            </a:r>
            <a:endParaRPr lang="de-DE" sz="18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9" name="Bild 3" descr="F:\Hiwi\GOEM\CD\HsKA-EinrichtungenLogoEntwicklung\Verwaltung\AAA\AAA-HsKA_RGB_V01.e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614" y="313813"/>
            <a:ext cx="2983921" cy="49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6671270" y="189434"/>
            <a:ext cx="5041875" cy="576585"/>
          </a:xfrm>
        </p:spPr>
        <p:txBody>
          <a:bodyPr/>
          <a:lstStyle/>
          <a:p>
            <a:r>
              <a:rPr lang="de-DE" dirty="0" smtClean="0"/>
              <a:t>/// </a:t>
            </a:r>
            <a:r>
              <a:rPr lang="de-DE" dirty="0" smtClean="0">
                <a:solidFill>
                  <a:schemeClr val="bg1">
                    <a:lumMod val="10000"/>
                  </a:schemeClr>
                </a:solidFill>
              </a:rPr>
              <a:t>An international </a:t>
            </a:r>
            <a:r>
              <a:rPr lang="de-DE" dirty="0" err="1" smtClean="0">
                <a:solidFill>
                  <a:schemeClr val="bg1">
                    <a:lumMod val="10000"/>
                  </a:schemeClr>
                </a:solidFill>
              </a:rPr>
              <a:t>university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2926854" y="549474"/>
            <a:ext cx="8785721" cy="503237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Options </a:t>
            </a:r>
            <a:r>
              <a:rPr lang="en-US" dirty="0">
                <a:latin typeface="Arial" charset="0"/>
              </a:rPr>
              <a:t>for incoming </a:t>
            </a:r>
            <a:r>
              <a:rPr lang="en-US" dirty="0" smtClean="0">
                <a:latin typeface="Arial" charset="0"/>
              </a:rPr>
              <a:t>exchange </a:t>
            </a:r>
            <a:r>
              <a:rPr lang="en-US" dirty="0">
                <a:latin typeface="Arial" charset="0"/>
              </a:rPr>
              <a:t>students </a:t>
            </a:r>
            <a:endParaRPr lang="de-DE" dirty="0">
              <a:latin typeface="Arial" charset="0"/>
            </a:endParaRPr>
          </a:p>
          <a:p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74" y="2853730"/>
            <a:ext cx="4320000" cy="307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53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6336000" y="1299600"/>
            <a:ext cx="53031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chemeClr val="bg1">
                    <a:lumMod val="10000"/>
                  </a:schemeClr>
                </a:solidFill>
              </a:rPr>
              <a:t>Business &amp; Economics</a:t>
            </a:r>
            <a:endParaRPr lang="en-US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Advanced Manufacturing (2.5)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Bionics (2.5)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Enterprise Resource Planning - focus on Business administration 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(5)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Financial Controlling of Purchasing and Sales (2.5)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Financial Controlling of Services (5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Information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Technology (2.5)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International Marketing and Strategic Innovation (2.5)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Project Management (5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</p:txBody>
      </p:sp>
      <p:sp>
        <p:nvSpPr>
          <p:cNvPr id="29" name="AutoShape 2" descr="Bildergebnis für hska center of competence logo"/>
          <p:cNvSpPr>
            <a:spLocks noChangeAspect="1" noChangeArrowheads="1"/>
          </p:cNvSpPr>
          <p:nvPr/>
        </p:nvSpPr>
        <p:spPr bwMode="auto">
          <a:xfrm>
            <a:off x="1677758" y="-144496"/>
            <a:ext cx="304871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61" tIns="45731" rIns="91461" bIns="45731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00" y="313200"/>
            <a:ext cx="2448839" cy="55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6455246" y="189434"/>
            <a:ext cx="5257899" cy="576585"/>
          </a:xfrm>
        </p:spPr>
        <p:txBody>
          <a:bodyPr/>
          <a:lstStyle/>
          <a:p>
            <a:r>
              <a:rPr lang="de-DE" dirty="0" smtClean="0"/>
              <a:t>/// </a:t>
            </a:r>
            <a:r>
              <a:rPr lang="de-DE" dirty="0" smtClean="0">
                <a:solidFill>
                  <a:schemeClr val="bg1">
                    <a:lumMod val="10000"/>
                  </a:schemeClr>
                </a:solidFill>
              </a:rPr>
              <a:t>An international </a:t>
            </a:r>
            <a:r>
              <a:rPr lang="de-DE" dirty="0" err="1" smtClean="0">
                <a:solidFill>
                  <a:schemeClr val="bg1">
                    <a:lumMod val="10000"/>
                  </a:schemeClr>
                </a:solidFill>
              </a:rPr>
              <a:t>university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8183438" y="549474"/>
            <a:ext cx="3529137" cy="503237"/>
          </a:xfrm>
        </p:spPr>
        <p:txBody>
          <a:bodyPr/>
          <a:lstStyle/>
          <a:p>
            <a:r>
              <a:rPr lang="de-DE" dirty="0" err="1" smtClean="0"/>
              <a:t>HsKA</a:t>
            </a:r>
            <a:r>
              <a:rPr lang="de-DE" dirty="0" smtClean="0"/>
              <a:t> International </a:t>
            </a:r>
            <a:r>
              <a:rPr lang="de-DE" dirty="0" err="1" smtClean="0"/>
              <a:t>Program</a:t>
            </a:r>
            <a:r>
              <a:rPr lang="de-DE" dirty="0" smtClean="0"/>
              <a:t> (1)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949170" y="1300234"/>
            <a:ext cx="524983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chemeClr val="bg1">
                    <a:lumMod val="10000"/>
                  </a:schemeClr>
                </a:solidFill>
              </a:rPr>
              <a:t>Engineering 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&amp; </a:t>
            </a:r>
            <a:r>
              <a:rPr lang="de-DE" sz="1600" b="1" dirty="0" err="1" smtClean="0">
                <a:solidFill>
                  <a:schemeClr val="bg1">
                    <a:lumMod val="10000"/>
                  </a:schemeClr>
                </a:solidFill>
              </a:rPr>
              <a:t>Sciences</a:t>
            </a:r>
            <a:endParaRPr lang="de-DE" sz="1600" b="1" dirty="0" smtClean="0">
              <a:solidFill>
                <a:schemeClr val="bg1">
                  <a:lumMod val="10000"/>
                </a:schemeClr>
              </a:solidFill>
            </a:endParaRPr>
          </a:p>
          <a:p>
            <a:endParaRPr lang="de-DE" sz="1600" b="1" dirty="0">
              <a:solidFill>
                <a:schemeClr val="bg1">
                  <a:lumMod val="10000"/>
                </a:schemeClr>
              </a:solidFill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Aircraft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Navigation (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2 ECTS)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Aviation Meteorology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Design Exercises 1 (4)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Design Exercises 2 (4)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Digital Signal Processors (2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Laboratory Sensors (1)</a:t>
            </a:r>
            <a:endParaRPr lang="de-DE" sz="1600" u="sng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Arial" panose="020B0604020202020204" pitchFamily="34" charset="0"/>
              <a:buChar char="•"/>
            </a:pPr>
            <a:endParaRPr lang="de-DE" sz="18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70" y="4134317"/>
            <a:ext cx="4463896" cy="262980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 rot="16200000">
            <a:off x="9253685" y="3946479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All courses subject to change due to the COVID-19 pandemic. 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949170" y="3501802"/>
            <a:ext cx="6092825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de-DE" sz="1600" b="1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Computer Science &amp; Bus. Information Systems</a:t>
            </a:r>
            <a:endParaRPr lang="en-US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Augmented Reality (6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)</a:t>
            </a:r>
            <a:endParaRPr lang="de-DE" sz="1600" dirty="0" smtClean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de-DE" sz="1600" dirty="0" err="1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Chatbots</a:t>
            </a:r>
            <a:r>
              <a:rPr lang="de-DE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de-DE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Customer </a:t>
            </a:r>
            <a:r>
              <a:rPr lang="de-DE" sz="1600" dirty="0" err="1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Collaboration</a:t>
            </a:r>
            <a: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Project (10</a:t>
            </a:r>
            <a:r>
              <a:rPr lang="de-DE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Enterprise </a:t>
            </a:r>
            <a:r>
              <a:rPr lang="de-DE" sz="1600" dirty="0" err="1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Resource</a:t>
            </a:r>
            <a: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</a:t>
            </a:r>
            <a:r>
              <a:rPr lang="de-DE" sz="1600" dirty="0" err="1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Planning</a:t>
            </a:r>
            <a: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- </a:t>
            </a:r>
            <a:r>
              <a:rPr lang="de-DE" sz="1600" dirty="0" err="1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focus</a:t>
            </a:r>
            <a: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on </a:t>
            </a:r>
            <a:r>
              <a:rPr lang="de-DE" sz="1600" dirty="0" err="1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computer</a:t>
            </a:r>
            <a: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</a:t>
            </a:r>
            <a:br>
              <a:rPr lang="de-DE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</a:br>
            <a:r>
              <a:rPr lang="de-DE" sz="1600" dirty="0" err="1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science</a:t>
            </a:r>
            <a:r>
              <a:rPr lang="de-DE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 (5)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Intercultural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Communication (2)</a:t>
            </a:r>
            <a:endParaRPr lang="de-DE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International Strategic Management (5)</a:t>
            </a:r>
            <a:endParaRPr lang="de-DE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International Business Networks (5)</a:t>
            </a:r>
            <a:endParaRPr lang="de-DE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Programming Paradigms (3)</a:t>
            </a:r>
            <a:endParaRPr lang="de-DE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User-Centered Design (5)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Virtual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latin typeface="MetaOT-Book"/>
                <a:ea typeface="MetaOT-Book"/>
                <a:cs typeface="MetaOT-Book"/>
              </a:rPr>
              <a:t>Reality Apps (6)</a:t>
            </a:r>
            <a:endParaRPr lang="de-DE" sz="1600" dirty="0">
              <a:solidFill>
                <a:schemeClr val="bg1">
                  <a:lumMod val="10000"/>
                </a:schemeClr>
              </a:solidFill>
              <a:latin typeface="MetaOT-Book"/>
              <a:ea typeface="MetaOT-Book"/>
              <a:cs typeface="MetaOT-Book"/>
            </a:endParaRPr>
          </a:p>
        </p:txBody>
      </p:sp>
    </p:spTree>
    <p:extLst>
      <p:ext uri="{BB962C8B-B14F-4D97-AF65-F5344CB8AC3E}">
        <p14:creationId xmlns:p14="http://schemas.microsoft.com/office/powerpoint/2010/main" val="238387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Bildergebnis für hska center of competence logo"/>
          <p:cNvSpPr>
            <a:spLocks noChangeAspect="1" noChangeArrowheads="1"/>
          </p:cNvSpPr>
          <p:nvPr/>
        </p:nvSpPr>
        <p:spPr bwMode="auto">
          <a:xfrm>
            <a:off x="1677758" y="-144496"/>
            <a:ext cx="304871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61" tIns="45731" rIns="91461" bIns="45731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00" y="313200"/>
            <a:ext cx="2448839" cy="55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38" y="4377296"/>
            <a:ext cx="2520863" cy="16447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58" y="5025914"/>
            <a:ext cx="2749972" cy="1644240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6455246" y="189434"/>
            <a:ext cx="5257899" cy="576585"/>
          </a:xfrm>
        </p:spPr>
        <p:txBody>
          <a:bodyPr/>
          <a:lstStyle/>
          <a:p>
            <a:r>
              <a:rPr lang="de-DE" dirty="0" smtClean="0"/>
              <a:t>/// </a:t>
            </a:r>
            <a:r>
              <a:rPr lang="de-DE" dirty="0" smtClean="0">
                <a:solidFill>
                  <a:schemeClr val="bg1">
                    <a:lumMod val="10000"/>
                  </a:schemeClr>
                </a:solidFill>
              </a:rPr>
              <a:t>An international </a:t>
            </a:r>
            <a:r>
              <a:rPr lang="de-DE" dirty="0" err="1" smtClean="0">
                <a:solidFill>
                  <a:schemeClr val="bg1">
                    <a:lumMod val="10000"/>
                  </a:schemeClr>
                </a:solidFill>
              </a:rPr>
              <a:t>university</a:t>
            </a:r>
            <a:endParaRPr lang="de-D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8183438" y="549474"/>
            <a:ext cx="3529137" cy="503237"/>
          </a:xfrm>
        </p:spPr>
        <p:txBody>
          <a:bodyPr/>
          <a:lstStyle/>
          <a:p>
            <a:r>
              <a:rPr lang="de-DE" dirty="0" err="1" smtClean="0"/>
              <a:t>HsKA</a:t>
            </a:r>
            <a:r>
              <a:rPr lang="de-DE" dirty="0" smtClean="0"/>
              <a:t> International </a:t>
            </a:r>
            <a:r>
              <a:rPr lang="de-DE" dirty="0" err="1" smtClean="0"/>
              <a:t>Program</a:t>
            </a:r>
            <a:r>
              <a:rPr lang="de-DE" dirty="0" smtClean="0"/>
              <a:t> (2)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950400" y="1299600"/>
            <a:ext cx="5688631" cy="330603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/>
            <a:r>
              <a:rPr lang="de-DE" sz="1600" b="1" dirty="0" err="1">
                <a:solidFill>
                  <a:schemeClr val="bg1">
                    <a:lumMod val="10000"/>
                  </a:schemeClr>
                </a:solidFill>
              </a:rPr>
              <a:t>Interdisciplinary</a:t>
            </a:r>
            <a:r>
              <a:rPr lang="de-DE" sz="1600" b="1" dirty="0">
                <a:solidFill>
                  <a:schemeClr val="bg1">
                    <a:lumMod val="10000"/>
                  </a:schemeClr>
                </a:solidFill>
              </a:rPr>
              <a:t> Studies</a:t>
            </a:r>
          </a:p>
          <a:p>
            <a:endParaRPr lang="en-US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Accessing the German Labor Market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Design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Thinking (2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Digital Content Management (2.5)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Digital Failure Diagnosis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Electric Power Systems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Energy Storage Lab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Future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Leadership 4.0 (2, 2 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seminars)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Geothermal Heat and Power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Get Ready for the Job – Working with Global Players (2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Global Financial Markets (4)</a:t>
            </a:r>
          </a:p>
          <a:p>
            <a:pPr marL="285807" indent="-285807">
              <a:buFont typeface="Arial" panose="020B0604020202020204" pitchFamily="34" charset="0"/>
              <a:buChar char="•"/>
            </a:pPr>
            <a:endParaRPr lang="de-DE" sz="1600" dirty="0">
              <a:ea typeface="MetaOT-Book"/>
              <a:cs typeface="MetaOT-Book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336000" y="1299600"/>
            <a:ext cx="56452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Global Economy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Innovation Management for Technical Products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Intercultural Management Communication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International Financial Markets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International Marketing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International Project Management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Introduction to Machine Learning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Introduction to Project Management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Machine Learning in Python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Personal Development and Career Design (2</a:t>
            </a: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Presentation 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Techniques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Reliability Engineering compact (3)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Renewable Energy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Renewable Energy Storage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Sensors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Strategic International Human Resource Management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Strategic Management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Supply Chain Management (2)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Time matters – how to effectively manage your time… and yourself (2)</a:t>
            </a:r>
          </a:p>
          <a:p>
            <a:pPr marL="285807" indent="-285807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>
                    <a:lumMod val="10000"/>
                  </a:schemeClr>
                </a:solidFill>
                <a:ea typeface="MetaOT-Book"/>
                <a:cs typeface="MetaOT-Book"/>
              </a:rPr>
              <a:t>Virtual Reality for Industrial Application (3)</a:t>
            </a:r>
            <a:endParaRPr lang="de-DE" sz="1600" dirty="0">
              <a:solidFill>
                <a:schemeClr val="bg1">
                  <a:lumMod val="10000"/>
                </a:schemeClr>
              </a:solidFill>
              <a:ea typeface="MetaOT-Book"/>
              <a:cs typeface="MetaOT-Book"/>
            </a:endParaRPr>
          </a:p>
          <a:p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9253685" y="3946479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All courses subject to change due to the COVID-19 pandemic.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6385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sKA-Vorlage_16zu9">
  <a:themeElements>
    <a:clrScheme name="HsKA Benutzerdefiniert 2">
      <a:dk1>
        <a:srgbClr val="DB0031"/>
      </a:dk1>
      <a:lt1>
        <a:srgbClr val="F2F2F2"/>
      </a:lt1>
      <a:dk2>
        <a:srgbClr val="DB0031"/>
      </a:dk2>
      <a:lt2>
        <a:srgbClr val="B2B2B2"/>
      </a:lt2>
      <a:accent1>
        <a:srgbClr val="760C1B"/>
      </a:accent1>
      <a:accent2>
        <a:srgbClr val="BB032B"/>
      </a:accent2>
      <a:accent3>
        <a:srgbClr val="990B24"/>
      </a:accent3>
      <a:accent4>
        <a:srgbClr val="DB0031"/>
      </a:accent4>
      <a:accent5>
        <a:srgbClr val="7F7F7F"/>
      </a:accent5>
      <a:accent6>
        <a:srgbClr val="3F3F3F"/>
      </a:accent6>
      <a:hlink>
        <a:srgbClr val="DB0031"/>
      </a:hlink>
      <a:folHlink>
        <a:srgbClr val="DB0031"/>
      </a:folHlink>
    </a:clrScheme>
    <a:fontScheme name="HsKA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HsKA 16:9 Design 2013">
  <a:themeElements>
    <a:clrScheme name="HsKA - Benutzerdefiniert 1">
      <a:dk1>
        <a:srgbClr val="DB0031"/>
      </a:dk1>
      <a:lt1>
        <a:srgbClr val="FFFFFF"/>
      </a:lt1>
      <a:dk2>
        <a:srgbClr val="DB0031"/>
      </a:dk2>
      <a:lt2>
        <a:srgbClr val="EEECE1"/>
      </a:lt2>
      <a:accent1>
        <a:srgbClr val="760C1B"/>
      </a:accent1>
      <a:accent2>
        <a:srgbClr val="BB032B"/>
      </a:accent2>
      <a:accent3>
        <a:srgbClr val="990B24"/>
      </a:accent3>
      <a:accent4>
        <a:srgbClr val="DB0031"/>
      </a:accent4>
      <a:accent5>
        <a:srgbClr val="7F7F7F"/>
      </a:accent5>
      <a:accent6>
        <a:srgbClr val="3F3F3F"/>
      </a:accent6>
      <a:hlink>
        <a:srgbClr val="DB0031"/>
      </a:hlink>
      <a:folHlink>
        <a:srgbClr val="DB0031"/>
      </a:folHlink>
    </a:clrScheme>
    <a:fontScheme name="textkörp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numCol="2" spcCol="180000" rtlCol="0">
        <a:spAutoFit/>
      </a:bodyPr>
      <a:lstStyle>
        <a:defPPr>
          <a:defRPr dirty="0"/>
        </a:defPPr>
      </a:lstStyle>
    </a:txDef>
  </a:objectDefaults>
  <a:extraClrSchemeLst/>
</a:theme>
</file>

<file path=ppt/theme/theme3.xml><?xml version="1.0" encoding="utf-8"?>
<a:theme xmlns:a="http://schemas.openxmlformats.org/drawingml/2006/main" name="1_Benutzerdefiniertes Design">
  <a:themeElements>
    <a:clrScheme name="1_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enutzerdefiniertes Design">
  <a:themeElements>
    <a:clrScheme name="1_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HsKA-Vorlage_16zu9_mitGestaltungsmuster</Template>
  <TotalTime>0</TotalTime>
  <Words>637</Words>
  <Application>Microsoft Office PowerPoint</Application>
  <PresentationFormat>Benutzerdefiniert</PresentationFormat>
  <Paragraphs>111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9</vt:i4>
      </vt:variant>
    </vt:vector>
  </HeadingPairs>
  <TitlesOfParts>
    <vt:vector size="17" baseType="lpstr">
      <vt:lpstr>Arial</vt:lpstr>
      <vt:lpstr>Calibri</vt:lpstr>
      <vt:lpstr>MetaOT-Book</vt:lpstr>
      <vt:lpstr>Wingdings</vt:lpstr>
      <vt:lpstr>HsKA-Vorlage_16zu9</vt:lpstr>
      <vt:lpstr>2_HsKA 16:9 Design 2013</vt:lpstr>
      <vt:lpstr>1_Benutzerdefiniertes Design</vt:lpstr>
      <vt:lpstr>2_Benutzerdefiniertes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Hochschule Karlsruhe - Technik und Wirtschaft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Irina Westermann</dc:creator>
  <cp:lastModifiedBy>Irina Westermann</cp:lastModifiedBy>
  <cp:revision>210</cp:revision>
  <cp:lastPrinted>2019-07-30T07:58:59Z</cp:lastPrinted>
  <dcterms:created xsi:type="dcterms:W3CDTF">2019-06-21T08:57:03Z</dcterms:created>
  <dcterms:modified xsi:type="dcterms:W3CDTF">2020-11-20T08:06:39Z</dcterms:modified>
</cp:coreProperties>
</file>