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40"/>
  </p:notesMasterIdLst>
  <p:handoutMasterIdLst>
    <p:handoutMasterId r:id="rId41"/>
  </p:handoutMasterIdLst>
  <p:sldIdLst>
    <p:sldId id="256" r:id="rId5"/>
    <p:sldId id="312" r:id="rId6"/>
    <p:sldId id="310" r:id="rId7"/>
    <p:sldId id="311" r:id="rId8"/>
    <p:sldId id="314" r:id="rId9"/>
    <p:sldId id="315" r:id="rId10"/>
    <p:sldId id="316" r:id="rId11"/>
    <p:sldId id="306" r:id="rId12"/>
    <p:sldId id="332" r:id="rId13"/>
    <p:sldId id="331" r:id="rId14"/>
    <p:sldId id="336" r:id="rId15"/>
    <p:sldId id="269" r:id="rId16"/>
    <p:sldId id="270" r:id="rId17"/>
    <p:sldId id="340" r:id="rId18"/>
    <p:sldId id="272" r:id="rId19"/>
    <p:sldId id="333" r:id="rId20"/>
    <p:sldId id="337" r:id="rId21"/>
    <p:sldId id="326" r:id="rId22"/>
    <p:sldId id="268" r:id="rId23"/>
    <p:sldId id="334" r:id="rId24"/>
    <p:sldId id="285" r:id="rId25"/>
    <p:sldId id="335" r:id="rId26"/>
    <p:sldId id="287" r:id="rId27"/>
    <p:sldId id="303" r:id="rId28"/>
    <p:sldId id="322" r:id="rId29"/>
    <p:sldId id="282" r:id="rId30"/>
    <p:sldId id="323" r:id="rId31"/>
    <p:sldId id="318" r:id="rId32"/>
    <p:sldId id="309" r:id="rId33"/>
    <p:sldId id="339" r:id="rId34"/>
    <p:sldId id="346" r:id="rId35"/>
    <p:sldId id="341" r:id="rId36"/>
    <p:sldId id="342" r:id="rId37"/>
    <p:sldId id="343" r:id="rId38"/>
    <p:sldId id="344" r:id="rId39"/>
  </p:sldIdLst>
  <p:sldSz cx="9144000" cy="6858000" type="screen4x3"/>
  <p:notesSz cx="9942513" cy="68103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B6C"/>
    <a:srgbClr val="8A1002"/>
    <a:srgbClr val="993300"/>
    <a:srgbClr val="AE4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7" autoAdjust="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215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F1D847E3-5484-4605-8BE2-5D44035F23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9005" cy="341951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A67FF4F-CEE8-4B2B-B89B-25BCE4A3CD1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1920" y="0"/>
            <a:ext cx="4309005" cy="341951"/>
          </a:xfrm>
          <a:prstGeom prst="rect">
            <a:avLst/>
          </a:prstGeom>
        </p:spPr>
        <p:txBody>
          <a:bodyPr vert="horz" lIns="91575" tIns="45787" rIns="91575" bIns="45787" rtlCol="0"/>
          <a:lstStyle>
            <a:lvl1pPr algn="r">
              <a:defRPr sz="1200"/>
            </a:lvl1pPr>
          </a:lstStyle>
          <a:p>
            <a:fld id="{BED0BAD7-8964-48E2-AAEE-01006F7653F8}" type="datetimeFigureOut">
              <a:rPr lang="it-IT" smtClean="0"/>
              <a:t>25/02/2026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41A44BD-E0E4-4F74-8A7D-92C00145DA5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6468428"/>
            <a:ext cx="4309005" cy="34195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F89717-E9AE-4567-8A17-1886758F70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1920" y="6468428"/>
            <a:ext cx="4309005" cy="341950"/>
          </a:xfrm>
          <a:prstGeom prst="rect">
            <a:avLst/>
          </a:prstGeom>
        </p:spPr>
        <p:txBody>
          <a:bodyPr vert="horz" lIns="91575" tIns="45787" rIns="91575" bIns="45787" rtlCol="0" anchor="b"/>
          <a:lstStyle>
            <a:lvl1pPr algn="r">
              <a:defRPr sz="1200"/>
            </a:lvl1pPr>
          </a:lstStyle>
          <a:p>
            <a:fld id="{11766400-093C-4E72-8D82-F70536BF4E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813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4775" y="766763"/>
            <a:ext cx="5035550" cy="3776662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78484" y="4786488"/>
            <a:ext cx="6227503" cy="45343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2" y="0"/>
            <a:ext cx="3378234" cy="5034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406238" y="0"/>
            <a:ext cx="3378234" cy="5034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2" y="9573333"/>
            <a:ext cx="3378234" cy="5034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406238" y="9573333"/>
            <a:ext cx="3378234" cy="50349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8FB1902B-7228-4F0A-8DF7-C81E41CC9801}" type="slidenum">
              <a:rPr lang="en-US" sz="1400" b="0" strike="noStrike" spc="-1">
                <a:latin typeface="Times New Roman"/>
              </a:rPr>
              <a:t>‹N›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698F66D0-334E-458F-B595-E195BC39C281}" type="slidenum">
              <a:rPr lang="it-IT" sz="1200" spc="-1">
                <a:solidFill>
                  <a:srgbClr val="000000"/>
                </a:solidFill>
                <a:latin typeface="Arial"/>
              </a:rPr>
              <a:t>1</a:t>
            </a:fld>
            <a:endParaRPr lang="en-U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11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61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9CA72AD8-95E3-4C1B-BD32-14CC8AF07255}" type="slidenum">
              <a:rPr lang="it-IT" sz="1200" spc="-1">
                <a:solidFill>
                  <a:srgbClr val="000000"/>
                </a:solidFill>
                <a:latin typeface="Arial"/>
              </a:rPr>
              <a:t>16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3196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17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409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9CA72AD8-95E3-4C1B-BD32-14CC8AF07255}" type="slidenum">
              <a:rPr lang="it-IT" sz="1200" spc="-1">
                <a:solidFill>
                  <a:srgbClr val="000000"/>
                </a:solidFill>
                <a:latin typeface="Arial"/>
              </a:rPr>
              <a:t>20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149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50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51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3716F9C7-B729-4A66-B89C-9B27D377AB9F}" type="slidenum">
              <a:rPr lang="it-IT" sz="1200" spc="-1">
                <a:solidFill>
                  <a:srgbClr val="000000"/>
                </a:solidFill>
                <a:latin typeface="Arial"/>
              </a:rPr>
              <a:t>22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28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9E4A527A-8F08-406F-8267-E75D534005CD}" type="slidenum">
              <a:rPr lang="it-IT" sz="1200" spc="-1">
                <a:solidFill>
                  <a:srgbClr val="000000"/>
                </a:solidFill>
                <a:latin typeface="Arial"/>
              </a:rPr>
              <a:t>26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5770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9E4A527A-8F08-406F-8267-E75D534005CD}" type="slidenum">
              <a:rPr lang="it-IT" sz="1200" spc="-1">
                <a:solidFill>
                  <a:srgbClr val="000000"/>
                </a:solidFill>
                <a:latin typeface="Arial"/>
              </a:rPr>
              <a:t>28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8453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EC2808CC-E991-42E6-9623-EDE8F5F68DB0}" type="slidenum">
              <a:rPr lang="it-IT" sz="1200" spc="-1">
                <a:solidFill>
                  <a:srgbClr val="000000"/>
                </a:solidFill>
                <a:latin typeface="Arial"/>
              </a:rPr>
              <a:t>29</a:t>
            </a:fld>
            <a:endParaRPr lang="en-US" sz="1200" spc="-1"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9CA72AD8-95E3-4C1B-BD32-14CC8AF07255}" type="slidenum">
              <a:rPr lang="it-IT" sz="1200" spc="-1">
                <a:solidFill>
                  <a:srgbClr val="000000"/>
                </a:solidFill>
                <a:latin typeface="Arial"/>
              </a:rPr>
              <a:t>30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2478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DDDD6278-CA97-40DA-8555-C46928C06250}" type="slidenum">
              <a:rPr lang="it-IT" sz="1200" spc="-1">
                <a:solidFill>
                  <a:srgbClr val="000000"/>
                </a:solidFill>
                <a:latin typeface="Arial"/>
              </a:rPr>
              <a:t>31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842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2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5995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DDDD6278-CA97-40DA-8555-C46928C06250}" type="slidenum">
              <a:rPr lang="it-IT" sz="1200" spc="-1">
                <a:solidFill>
                  <a:srgbClr val="000000"/>
                </a:solidFill>
                <a:latin typeface="Arial"/>
              </a:rPr>
              <a:t>32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79020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DDDD6278-CA97-40DA-8555-C46928C06250}" type="slidenum">
              <a:rPr lang="it-IT" sz="1200" spc="-1">
                <a:solidFill>
                  <a:srgbClr val="000000"/>
                </a:solidFill>
                <a:latin typeface="Arial"/>
              </a:rPr>
              <a:t>33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61915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DDDD6278-CA97-40DA-8555-C46928C06250}" type="slidenum">
              <a:rPr lang="it-IT" sz="1200" spc="-1">
                <a:solidFill>
                  <a:srgbClr val="000000"/>
                </a:solidFill>
                <a:latin typeface="Arial"/>
              </a:rPr>
              <a:t>34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2631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66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DDDD6278-CA97-40DA-8555-C46928C06250}" type="slidenum">
              <a:rPr lang="it-IT" sz="1200" spc="-1">
                <a:solidFill>
                  <a:srgbClr val="000000"/>
                </a:solidFill>
                <a:latin typeface="Arial"/>
              </a:rPr>
              <a:t>35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2714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3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4251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4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784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5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1533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451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7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8447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8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559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267075" y="511175"/>
            <a:ext cx="3405188" cy="2552700"/>
          </a:xfrm>
          <a:prstGeom prst="rect">
            <a:avLst/>
          </a:prstGeom>
        </p:spPr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993747" y="3234873"/>
            <a:ext cx="7952497" cy="3062110"/>
          </a:xfrm>
          <a:prstGeom prst="rect">
            <a:avLst/>
          </a:prstGeom>
        </p:spPr>
        <p:txBody>
          <a:bodyPr lIns="88331" tIns="44346" rIns="88331" bIns="44346">
            <a:normAutofit/>
          </a:bodyPr>
          <a:lstStyle/>
          <a:p>
            <a:endParaRPr lang="en-US" sz="2000" spc="-1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5631473" y="6468663"/>
            <a:ext cx="4306356" cy="3379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8331" tIns="44346" rIns="88331" bIns="44346" anchor="b">
            <a:noAutofit/>
          </a:bodyPr>
          <a:lstStyle/>
          <a:p>
            <a:pPr algn="r">
              <a:lnSpc>
                <a:spcPct val="100000"/>
              </a:lnSpc>
            </a:pPr>
            <a:fld id="{12D78DC3-3691-4A07-B5B8-915B2BCBD4AF}" type="slidenum">
              <a:rPr lang="it-IT" sz="1200" spc="-1">
                <a:solidFill>
                  <a:srgbClr val="000000"/>
                </a:solidFill>
                <a:latin typeface="Arial"/>
              </a:rPr>
              <a:t>10</a:t>
            </a:fld>
            <a:endParaRPr lang="en-US" sz="1200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8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F7D9-EB8F-4E90-A021-59ACE07873E2}" type="datetimeFigureOut">
              <a:rPr lang="it-IT" smtClean="0"/>
              <a:t>25/02/2026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4AB35-0093-4D32-A289-33C257684D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53192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C7DFFD-6336-4ADC-B2DD-3DE4857D3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A3B992C-829C-4DB4-A991-FD5573693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DE9179-221E-4C4A-836E-F82B7880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67FC-1300-465B-A62F-9F5A55ED7ED4}" type="datetimeFigureOut">
              <a:rPr lang="it-IT" smtClean="0"/>
              <a:t>25/02/2026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D693116-F1ED-41A6-9CE3-8AF363A3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B91FE46-A9B6-422C-A62B-8E135DAEA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912A5-EBE2-4B28-8EBD-99C90F47E4C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7676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6AF5E2-7D27-4674-B822-007F568E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26D879-87E7-4ABD-8AC8-A7EB09C49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B79C168-CC92-4659-82DB-9CFFD137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2FB0E-EFBC-4A7D-AAF3-C621B7E90FA6}" type="datetimeFigureOut">
              <a:rPr lang="it-IT" smtClean="0"/>
              <a:t>25/02/2026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AE82C23-1713-4A8B-8167-B093E6D6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BCD69-AB09-4E81-8A11-BD8455FBB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DABFE-AB7C-4BF4-B720-6C988E59409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392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  <p:sldLayoutId id="214748370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elopment-lm.unifi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hyperlink" Target="https://www.fi.camcom.gov.it/" TargetMode="External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19.emf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ppmi.i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/>
          <p:cNvSpPr/>
          <p:nvPr/>
        </p:nvSpPr>
        <p:spPr>
          <a:xfrm>
            <a:off x="1371960" y="5943600"/>
            <a:ext cx="63982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it-IT" sz="2000" b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Master Program </a:t>
            </a:r>
          </a:p>
          <a:p>
            <a:pPr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it-IT" sz="2000" b="1" i="1" spc="-1" dirty="0">
                <a:solidFill>
                  <a:srgbClr val="C00000"/>
                </a:solidFill>
                <a:latin typeface="Arial"/>
                <a:ea typeface="DejaVu Sans"/>
              </a:rPr>
              <a:t>(</a:t>
            </a:r>
            <a:r>
              <a:rPr lang="it-IT" sz="2000" b="1" i="1" strike="noStrike" spc="-1" dirty="0">
                <a:solidFill>
                  <a:srgbClr val="C00000"/>
                </a:solidFill>
                <a:latin typeface="Arial"/>
                <a:ea typeface="DejaVu Sans"/>
              </a:rPr>
              <a:t>LM56 Scienze dell’Economia)</a:t>
            </a:r>
            <a:endParaRPr lang="en-US" sz="2000" b="0" strike="noStrike" spc="-1" dirty="0">
              <a:latin typeface="Arial"/>
            </a:endParaRPr>
          </a:p>
        </p:txBody>
      </p:sp>
      <p:grpSp>
        <p:nvGrpSpPr>
          <p:cNvPr id="159" name="Group 2"/>
          <p:cNvGrpSpPr/>
          <p:nvPr/>
        </p:nvGrpSpPr>
        <p:grpSpPr>
          <a:xfrm>
            <a:off x="0" y="34807"/>
            <a:ext cx="9141480" cy="1061280"/>
            <a:chOff x="0" y="44640"/>
            <a:chExt cx="9141480" cy="1061280"/>
          </a:xfrm>
          <a:solidFill>
            <a:srgbClr val="8A1002"/>
          </a:solidFill>
        </p:grpSpPr>
        <p:pic>
          <p:nvPicPr>
            <p:cNvPr id="160" name="Picture 2" descr="http://www.development-lm.unifi.it/themes/Boozook/images/testa_eng.png"/>
            <p:cNvPicPr/>
            <p:nvPr/>
          </p:nvPicPr>
          <p:blipFill>
            <a:blip r:embed="rId3"/>
            <a:stretch/>
          </p:blipFill>
          <p:spPr>
            <a:xfrm>
              <a:off x="0" y="44640"/>
              <a:ext cx="9141480" cy="1061280"/>
            </a:xfrm>
            <a:prstGeom prst="rect">
              <a:avLst/>
            </a:prstGeom>
            <a:grpFill/>
            <a:ln w="0">
              <a:noFill/>
            </a:ln>
          </p:spPr>
        </p:pic>
        <p:sp>
          <p:nvSpPr>
            <p:cNvPr id="161" name="CustomShape 3"/>
            <p:cNvSpPr/>
            <p:nvPr/>
          </p:nvSpPr>
          <p:spPr>
            <a:xfrm>
              <a:off x="5064480" y="44640"/>
              <a:ext cx="1559160" cy="3211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it-IT"/>
            </a:p>
          </p:txBody>
        </p:sp>
      </p:grpSp>
      <p:pic>
        <p:nvPicPr>
          <p:cNvPr id="162" name="Picture 2"/>
          <p:cNvPicPr/>
          <p:nvPr/>
        </p:nvPicPr>
        <p:blipFill>
          <a:blip r:embed="rId4"/>
          <a:stretch/>
        </p:blipFill>
        <p:spPr>
          <a:xfrm>
            <a:off x="0" y="1113840"/>
            <a:ext cx="8913240" cy="4829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217862" y="241297"/>
            <a:ext cx="6260176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Two curricula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475874" y="1333819"/>
            <a:ext cx="6892810" cy="231798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spcAft>
                <a:spcPts val="2000"/>
              </a:spcAft>
              <a:buClr>
                <a:srgbClr val="FF0000"/>
              </a:buClr>
            </a:pPr>
            <a:r>
              <a:rPr lang="en-US" sz="2400" b="1" dirty="0"/>
              <a:t>*    </a:t>
            </a:r>
            <a:r>
              <a:rPr lang="en-US" sz="2600" b="1" dirty="0"/>
              <a:t>Curriculum Economics</a:t>
            </a:r>
          </a:p>
          <a:p>
            <a:pPr>
              <a:spcAft>
                <a:spcPts val="2000"/>
              </a:spcAft>
              <a:buClr>
                <a:srgbClr val="FF0000"/>
              </a:buClr>
            </a:pPr>
            <a:r>
              <a:rPr lang="en-US" sz="2600" b="1" dirty="0"/>
              <a:t>*    Curriculum Development Economics</a:t>
            </a:r>
          </a:p>
          <a:p>
            <a:pPr marL="468000" indent="-468000">
              <a:spcAft>
                <a:spcPts val="1000"/>
              </a:spcAft>
              <a:buClr>
                <a:srgbClr val="FF0000"/>
              </a:buClr>
            </a:pPr>
            <a:r>
              <a:rPr lang="en-US" sz="2600" b="1" dirty="0"/>
              <a:t>*    Free study plan: Intermediate between the curricula</a:t>
            </a:r>
          </a:p>
          <a:p>
            <a:pPr marL="360000" indent="-360000">
              <a:buClr>
                <a:srgbClr val="FF0000"/>
              </a:buClr>
            </a:pPr>
            <a:endParaRPr lang="en-US" sz="2400" spc="-1" dirty="0">
              <a:solidFill>
                <a:srgbClr val="8A1002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457301" y="1659834"/>
            <a:ext cx="3707435" cy="166596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27698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476607" y="149644"/>
            <a:ext cx="6190785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Curriculum </a:t>
            </a:r>
            <a:r>
              <a:rPr lang="it-IT" sz="4000" b="1" spc="-1" dirty="0" err="1">
                <a:solidFill>
                  <a:schemeClr val="bg1"/>
                </a:solidFill>
              </a:rPr>
              <a:t>Economics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133738" y="1047743"/>
            <a:ext cx="8529414" cy="547129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520" algn="ctr">
              <a:spcAft>
                <a:spcPts val="1500"/>
              </a:spcAft>
              <a:buClr>
                <a:srgbClr val="FF0000"/>
              </a:buClr>
            </a:pPr>
            <a:r>
              <a:rPr lang="en-US" sz="2800" b="1" dirty="0"/>
              <a:t>For whom?</a:t>
            </a:r>
          </a:p>
          <a:p>
            <a:pPr marL="2520">
              <a:lnSpc>
                <a:spcPts val="2000"/>
              </a:lnSpc>
              <a:buClr>
                <a:srgbClr val="FF0000"/>
              </a:buClr>
            </a:pPr>
            <a:r>
              <a:rPr lang="it-IT" sz="2400" b="1" spc="-1" dirty="0" err="1"/>
              <a:t>Track</a:t>
            </a:r>
            <a:r>
              <a:rPr lang="it-IT" sz="2400" b="1" spc="-1" dirty="0"/>
              <a:t> in </a:t>
            </a:r>
            <a:r>
              <a:rPr lang="it-IT" sz="2400" b="1" spc="-1" dirty="0" err="1"/>
              <a:t>Economics</a:t>
            </a:r>
            <a:r>
              <a:rPr lang="en-US" sz="2000" dirty="0"/>
              <a:t> For students who want to learn the tools of economics and econometrics to analyze major economic issues,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en-US" sz="2000" dirty="0"/>
              <a:t>to formulate or evaluate economic policies at micro or macro </a:t>
            </a:r>
          </a:p>
          <a:p>
            <a:pPr marL="2520">
              <a:spcAft>
                <a:spcPts val="700"/>
              </a:spcAft>
              <a:buClr>
                <a:srgbClr val="FF0000"/>
              </a:buClr>
            </a:pPr>
            <a:r>
              <a:rPr lang="en-US" sz="2000" dirty="0"/>
              <a:t>level, and to conduct theoretical and applied research in economics.</a:t>
            </a:r>
            <a:endParaRPr lang="en-US" sz="2000" spc="-1" dirty="0"/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400" b="1" spc="-1" dirty="0" err="1"/>
              <a:t>Track</a:t>
            </a:r>
            <a:r>
              <a:rPr lang="it-IT" sz="2400" b="1" spc="-1" dirty="0"/>
              <a:t> in </a:t>
            </a:r>
            <a:r>
              <a:rPr lang="it-IT" sz="2400" b="1" spc="-1" dirty="0" err="1"/>
              <a:t>Behavioural</a:t>
            </a:r>
            <a:r>
              <a:rPr lang="it-IT" sz="2400" b="1" spc="-1" dirty="0"/>
              <a:t> </a:t>
            </a:r>
            <a:r>
              <a:rPr lang="it-IT" sz="2400" b="1" spc="-1" dirty="0" err="1"/>
              <a:t>Economics</a:t>
            </a:r>
            <a:r>
              <a:rPr lang="it-IT" sz="2000" b="1" i="1" spc="-1" dirty="0"/>
              <a:t> </a:t>
            </a:r>
            <a:r>
              <a:rPr lang="en-US" sz="2000" dirty="0"/>
              <a:t>For students interested in</a:t>
            </a:r>
          </a:p>
          <a:p>
            <a:pPr marL="2520" algn="just">
              <a:lnSpc>
                <a:spcPts val="2000"/>
              </a:lnSpc>
              <a:buClr>
                <a:srgbClr val="FF0000"/>
              </a:buClr>
            </a:pPr>
            <a:r>
              <a:rPr lang="en-US" sz="2000" dirty="0"/>
              <a:t>theoretical and experimental analysis of individual behaviors and 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en-US" sz="2000" dirty="0"/>
              <a:t>institutions, taking into account the effects of psychological, cognitive, </a:t>
            </a:r>
          </a:p>
          <a:p>
            <a:pPr marL="2520">
              <a:spcAft>
                <a:spcPts val="700"/>
              </a:spcAft>
              <a:buClr>
                <a:srgbClr val="FF0000"/>
              </a:buClr>
            </a:pPr>
            <a:r>
              <a:rPr lang="en-US" sz="2000" dirty="0"/>
              <a:t>emotional, cultural and social factors.</a:t>
            </a:r>
            <a:endParaRPr lang="it-IT" sz="2000" b="1" i="1" spc="-1" dirty="0"/>
          </a:p>
          <a:p>
            <a:pPr algn="just"/>
            <a:r>
              <a:rPr lang="en-US" sz="2400" b="1" dirty="0"/>
              <a:t>Two double degree programs:</a:t>
            </a:r>
          </a:p>
          <a:p>
            <a:pPr algn="just">
              <a:lnSpc>
                <a:spcPts val="2000"/>
              </a:lnSpc>
              <a:spcAft>
                <a:spcPts val="200"/>
              </a:spcAft>
            </a:pPr>
            <a:r>
              <a:rPr lang="en-US" sz="2000" dirty="0"/>
              <a:t>One with the MSc</a:t>
            </a:r>
            <a:r>
              <a:rPr lang="it-IT" sz="2000" dirty="0"/>
              <a:t> </a:t>
            </a:r>
            <a:r>
              <a:rPr lang="en-US" sz="2000" dirty="0"/>
              <a:t>in European Economic Studies of </a:t>
            </a:r>
            <a:r>
              <a:rPr lang="en-US" sz="2000" dirty="0" err="1"/>
              <a:t>UBamberg</a:t>
            </a:r>
            <a:r>
              <a:rPr lang="en-US" sz="2000" dirty="0"/>
              <a:t>, Germany</a:t>
            </a:r>
          </a:p>
          <a:p>
            <a:pPr algn="just">
              <a:lnSpc>
                <a:spcPts val="2000"/>
              </a:lnSpc>
              <a:spcAft>
                <a:spcPts val="700"/>
              </a:spcAft>
            </a:pPr>
            <a:r>
              <a:rPr lang="en-US" sz="2000" dirty="0"/>
              <a:t>One with the International Master in Public Policies of </a:t>
            </a:r>
            <a:r>
              <a:rPr lang="en-US" sz="2000" dirty="0" err="1"/>
              <a:t>URennes</a:t>
            </a:r>
            <a:r>
              <a:rPr lang="en-US" sz="2000" dirty="0"/>
              <a:t>, France.</a:t>
            </a:r>
            <a:endParaRPr lang="it-IT" sz="2000" dirty="0"/>
          </a:p>
          <a:p>
            <a:pPr algn="just">
              <a:lnSpc>
                <a:spcPts val="2000"/>
              </a:lnSpc>
              <a:spcAft>
                <a:spcPts val="700"/>
              </a:spcAft>
            </a:pPr>
            <a:r>
              <a:rPr lang="en-US" sz="2400" b="1" dirty="0"/>
              <a:t>Career opportunities</a:t>
            </a:r>
            <a:r>
              <a:rPr lang="en-US" sz="2000" b="1" dirty="0"/>
              <a:t> </a:t>
            </a:r>
            <a:r>
              <a:rPr lang="en-US" sz="2000" dirty="0"/>
              <a:t>Ideal background for work as a professional economist in a wide range of positions in private economic consultancy agencies, business, finance, central banking, national and international organizations and governments, or for pursuing a PhD program in Economics</a:t>
            </a:r>
            <a:r>
              <a:rPr lang="it-IT" sz="2000" b="1" dirty="0">
                <a:solidFill>
                  <a:srgbClr val="8A1002"/>
                </a:solidFill>
              </a:rPr>
              <a:t>.</a:t>
            </a:r>
            <a:endParaRPr lang="it-IT" sz="2200" b="1" i="1" spc="-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808028" y="1684888"/>
            <a:ext cx="3381761" cy="1290180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45044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Table 1"/>
          <p:cNvGraphicFramePr/>
          <p:nvPr>
            <p:extLst>
              <p:ext uri="{D42A27DB-BD31-4B8C-83A1-F6EECF244321}">
                <p14:modId xmlns:p14="http://schemas.microsoft.com/office/powerpoint/2010/main" val="1981198764"/>
              </p:ext>
            </p:extLst>
          </p:nvPr>
        </p:nvGraphicFramePr>
        <p:xfrm>
          <a:off x="1835641" y="1275884"/>
          <a:ext cx="7213242" cy="3818588"/>
        </p:xfrm>
        <a:graphic>
          <a:graphicData uri="http://schemas.openxmlformats.org/drawingml/2006/table">
            <a:tbl>
              <a:tblPr/>
              <a:tblGrid>
                <a:gridCol w="949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638">
                  <a:extLst>
                    <a:ext uri="{9D8B030D-6E8A-4147-A177-3AD203B41FA5}">
                      <a16:colId xmlns:a16="http://schemas.microsoft.com/office/drawing/2014/main" val="3725958149"/>
                    </a:ext>
                  </a:extLst>
                </a:gridCol>
              </a:tblGrid>
              <a:tr h="476276"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3000" b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First year</a:t>
                      </a:r>
                      <a:endParaRPr lang="en-US" sz="30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Course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Ects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Sem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Game Theory and Microeconomics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Advanced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Microeconomics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900" b="0" strike="noStrike" spc="-1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Advanced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Macroeconomics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5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Mathematics</a:t>
                      </a: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 for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+mn-lt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9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5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Statistical inference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+mn-lt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5052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</a:rPr>
                        <a:t>Corporate governance &amp; Financial Markets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12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72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Choose one course from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Economic Law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International Law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4" name="CustomShape 2"/>
          <p:cNvSpPr/>
          <p:nvPr/>
        </p:nvSpPr>
        <p:spPr>
          <a:xfrm rot="16200000">
            <a:off x="-913189" y="2885348"/>
            <a:ext cx="4371759" cy="829543"/>
          </a:xfrm>
          <a:prstGeom prst="rect">
            <a:avLst/>
          </a:prstGeom>
          <a:solidFill>
            <a:srgbClr val="AE42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Both</a:t>
            </a: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Tracks</a:t>
            </a: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in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and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Behavioural</a:t>
            </a: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 rot="16200000">
            <a:off x="-1291692" y="3070015"/>
            <a:ext cx="3547103" cy="460211"/>
          </a:xfrm>
          <a:prstGeom prst="rect">
            <a:avLst/>
          </a:prstGeom>
          <a:solidFill>
            <a:srgbClr val="AE42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Curriculum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" name="Table 1"/>
          <p:cNvGraphicFramePr/>
          <p:nvPr>
            <p:extLst>
              <p:ext uri="{D42A27DB-BD31-4B8C-83A1-F6EECF244321}">
                <p14:modId xmlns:p14="http://schemas.microsoft.com/office/powerpoint/2010/main" val="1106378153"/>
              </p:ext>
            </p:extLst>
          </p:nvPr>
        </p:nvGraphicFramePr>
        <p:xfrm>
          <a:off x="1240266" y="0"/>
          <a:ext cx="7416000" cy="686244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50525142"/>
                    </a:ext>
                  </a:extLst>
                </a:gridCol>
              </a:tblGrid>
              <a:tr h="432000">
                <a:tc rowSpan="7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000" b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Second </a:t>
                      </a:r>
                      <a:r>
                        <a:rPr lang="it-IT" sz="3000" b="1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30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55080" marR="550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Course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Ects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Sem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Political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Economy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two courses from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Behavioural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and Social </a:t>
                      </a: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Evolution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Macroeconometrics</a:t>
                      </a:r>
                      <a:endParaRPr lang="it-IT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Microeconometrics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2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one course</a:t>
                      </a:r>
                      <a:r>
                        <a:rPr lang="en-US" sz="1800" b="0" i="1" strike="noStrike" spc="-1" baseline="0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from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Behavioural Economics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Coding for Economists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Computational Economics</a:t>
                      </a: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International Trade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Labour Economics and Gender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Regulation and Digital Markets</a:t>
                      </a:r>
                    </a:p>
                  </a:txBody>
                  <a:tcPr marL="55080" marR="55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2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6 </a:t>
                      </a:r>
                      <a:r>
                        <a:rPr lang="en-US" sz="18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ects</a:t>
                      </a:r>
                      <a:r>
                        <a:rPr lang="en-US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from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Econometrics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Lab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Economics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Lab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Mathematics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Laboratory</a:t>
                      </a:r>
                      <a:endParaRPr lang="it-IT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800" kern="1200" dirty="0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Lab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800" kern="1200" dirty="0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Stata Lab 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800" b="0" strike="noStrike" kern="1200" spc="-1" dirty="0" err="1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Statistics</a:t>
                      </a:r>
                      <a:r>
                        <a:rPr lang="it-IT" sz="1800" b="0" strike="noStrike" kern="1200" spc="-1" dirty="0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Lab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</a:t>
                      </a:r>
                      <a:r>
                        <a:rPr lang="it-IT" sz="18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courses</a:t>
                      </a:r>
                      <a:r>
                        <a:rPr lang="it-IT" sz="18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and/or </a:t>
                      </a:r>
                      <a:r>
                        <a:rPr lang="it-IT" sz="18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Traineeship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12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Final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Exam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18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thesis</a:t>
                      </a: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8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21</a:t>
                      </a: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8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7" name="CustomShape 2"/>
          <p:cNvSpPr/>
          <p:nvPr/>
        </p:nvSpPr>
        <p:spPr>
          <a:xfrm rot="16200000">
            <a:off x="-1406107" y="3070015"/>
            <a:ext cx="3631933" cy="460211"/>
          </a:xfrm>
          <a:prstGeom prst="rect">
            <a:avLst/>
          </a:prstGeom>
          <a:solidFill>
            <a:srgbClr val="AE42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Curriculum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 rot="16200000">
            <a:off x="-536760" y="3070555"/>
            <a:ext cx="3093840" cy="460211"/>
          </a:xfrm>
          <a:prstGeom prst="rect">
            <a:avLst/>
          </a:prstGeom>
          <a:gradFill rotWithShape="0">
            <a:gsLst>
              <a:gs pos="0">
                <a:srgbClr val="E396FF"/>
              </a:gs>
              <a:gs pos="100000">
                <a:srgbClr val="EDBFFF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Track in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2"/>
          <p:cNvSpPr/>
          <p:nvPr/>
        </p:nvSpPr>
        <p:spPr>
          <a:xfrm rot="16200000">
            <a:off x="-1188327" y="2982333"/>
            <a:ext cx="3547103" cy="460211"/>
          </a:xfrm>
          <a:prstGeom prst="rect">
            <a:avLst/>
          </a:prstGeom>
          <a:solidFill>
            <a:srgbClr val="AE42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Curriculum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graphicFrame>
        <p:nvGraphicFramePr>
          <p:cNvPr id="7" name="Tabella 6">
            <a:extLst>
              <a:ext uri="{FF2B5EF4-FFF2-40B4-BE49-F238E27FC236}">
                <a16:creationId xmlns:a16="http://schemas.microsoft.com/office/drawing/2014/main" id="{8B3E8935-653E-48F9-9E6C-3D9D4575046A}"/>
              </a:ext>
            </a:extLst>
          </p:cNvPr>
          <p:cNvGraphicFramePr>
            <a:graphicFrameLocks noGrp="1"/>
          </p:cNvGraphicFramePr>
          <p:nvPr/>
        </p:nvGraphicFramePr>
        <p:xfrm>
          <a:off x="5268688" y="1491613"/>
          <a:ext cx="3156155" cy="231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155">
                  <a:extLst>
                    <a:ext uri="{9D8B030D-6E8A-4147-A177-3AD203B41FA5}">
                      <a16:colId xmlns:a16="http://schemas.microsoft.com/office/drawing/2014/main" val="4032228120"/>
                    </a:ext>
                  </a:extLst>
                </a:gridCol>
              </a:tblGrid>
              <a:tr h="77319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FINANCE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177637"/>
                  </a:ext>
                </a:extLst>
              </a:tr>
              <a:tr h="773198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COMPUTATIONAL FINANCE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29322"/>
                  </a:ext>
                </a:extLst>
              </a:tr>
              <a:tr h="773198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QUANTITATIVE RISK MANAGEMENT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78873"/>
                  </a:ext>
                </a:extLst>
              </a:tr>
            </a:tbl>
          </a:graphicData>
        </a:graphic>
      </p:graphicFrame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7F46E115-4A83-4C7B-9E03-E33C7F28ED9F}"/>
              </a:ext>
            </a:extLst>
          </p:cNvPr>
          <p:cNvGraphicFramePr>
            <a:graphicFrameLocks noGrp="1"/>
          </p:cNvGraphicFramePr>
          <p:nvPr/>
        </p:nvGraphicFramePr>
        <p:xfrm>
          <a:off x="1606172" y="1471903"/>
          <a:ext cx="3156155" cy="2460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155">
                  <a:extLst>
                    <a:ext uri="{9D8B030D-6E8A-4147-A177-3AD203B41FA5}">
                      <a16:colId xmlns:a16="http://schemas.microsoft.com/office/drawing/2014/main" val="4032228120"/>
                    </a:ext>
                  </a:extLst>
                </a:gridCol>
              </a:tblGrid>
              <a:tr h="7731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ENERGY AND ENVIRONMENT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177637"/>
                  </a:ext>
                </a:extLst>
              </a:tr>
              <a:tr h="773198">
                <a:tc>
                  <a:txBody>
                    <a:bodyPr/>
                    <a:lstStyle/>
                    <a:p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ECONOMICS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29322"/>
                  </a:ext>
                </a:extLst>
              </a:tr>
              <a:tr h="773198">
                <a:tc>
                  <a:txBody>
                    <a:bodyPr/>
                    <a:lstStyle/>
                    <a:p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ENERGY AND ENVIRONMENTAL ECONOMICS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78873"/>
                  </a:ext>
                </a:extLst>
              </a:tr>
            </a:tbl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BDB7E6D1-B178-42E5-BAB0-B2FAA771F0D8}"/>
              </a:ext>
            </a:extLst>
          </p:cNvPr>
          <p:cNvGraphicFramePr>
            <a:graphicFrameLocks noGrp="1"/>
          </p:cNvGraphicFramePr>
          <p:nvPr/>
        </p:nvGraphicFramePr>
        <p:xfrm>
          <a:off x="3410392" y="4181943"/>
          <a:ext cx="3156155" cy="23195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155">
                  <a:extLst>
                    <a:ext uri="{9D8B030D-6E8A-4147-A177-3AD203B41FA5}">
                      <a16:colId xmlns:a16="http://schemas.microsoft.com/office/drawing/2014/main" val="4032228120"/>
                    </a:ext>
                  </a:extLst>
                </a:gridCol>
              </a:tblGrid>
              <a:tr h="773198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rgbClr val="FF0000"/>
                          </a:solidFill>
                        </a:rPr>
                        <a:t>STATISTICS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36177637"/>
                  </a:ext>
                </a:extLst>
              </a:tr>
              <a:tr h="773198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FUNDAMENTALS OF MACHINE LEARNING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229322"/>
                  </a:ext>
                </a:extLst>
              </a:tr>
              <a:tr h="773198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STATISTICAL LEARNING FOR DATA SCIENCE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1978873"/>
                  </a:ext>
                </a:extLst>
              </a:tr>
            </a:tbl>
          </a:graphicData>
        </a:graphic>
      </p:graphicFrame>
      <p:sp>
        <p:nvSpPr>
          <p:cNvPr id="3" name="Rettangolo 2">
            <a:extLst>
              <a:ext uri="{FF2B5EF4-FFF2-40B4-BE49-F238E27FC236}">
                <a16:creationId xmlns:a16="http://schemas.microsoft.com/office/drawing/2014/main" id="{EFE69BBC-624D-4961-9E88-AD3192E3B41C}"/>
              </a:ext>
            </a:extLst>
          </p:cNvPr>
          <p:cNvSpPr/>
          <p:nvPr/>
        </p:nvSpPr>
        <p:spPr>
          <a:xfrm>
            <a:off x="1606172" y="206477"/>
            <a:ext cx="6818671" cy="9144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err="1"/>
              <a:t>Specializations</a:t>
            </a:r>
            <a:endParaRPr lang="it-IT" sz="2800" b="1" dirty="0"/>
          </a:p>
          <a:p>
            <a:pPr algn="ctr"/>
            <a:r>
              <a:rPr lang="it-IT" sz="2800" b="1" dirty="0"/>
              <a:t>(12 </a:t>
            </a:r>
            <a:r>
              <a:rPr lang="it-IT" sz="2800" b="1" dirty="0" err="1"/>
              <a:t>ects</a:t>
            </a:r>
            <a:r>
              <a:rPr lang="it-IT" sz="2800" b="1" dirty="0"/>
              <a:t> optional </a:t>
            </a:r>
            <a:r>
              <a:rPr lang="it-IT" sz="2800" b="1" dirty="0" err="1"/>
              <a:t>courses</a:t>
            </a:r>
            <a:r>
              <a:rPr lang="it-IT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11150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Table 1"/>
          <p:cNvGraphicFramePr/>
          <p:nvPr>
            <p:extLst>
              <p:ext uri="{D42A27DB-BD31-4B8C-83A1-F6EECF244321}">
                <p14:modId xmlns:p14="http://schemas.microsoft.com/office/powerpoint/2010/main" val="700936120"/>
              </p:ext>
            </p:extLst>
          </p:nvPr>
        </p:nvGraphicFramePr>
        <p:xfrm>
          <a:off x="1313281" y="925566"/>
          <a:ext cx="7380000" cy="4970867"/>
        </p:xfrm>
        <a:graphic>
          <a:graphicData uri="http://schemas.openxmlformats.org/drawingml/2006/table">
            <a:tbl>
              <a:tblPr/>
              <a:tblGrid>
                <a:gridCol w="12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16500021"/>
                    </a:ext>
                  </a:extLst>
                </a:gridCol>
              </a:tblGrid>
              <a:tr h="476267">
                <a:tc rowSpan="8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000" b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Second </a:t>
                      </a:r>
                      <a:r>
                        <a:rPr lang="it-IT" sz="3000" b="1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30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55080" marR="5508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Course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Ects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Sem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Political</a:t>
                      </a: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Economy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Behavioural</a:t>
                      </a: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and Social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Evolution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Behavioural 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Microeconometrics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88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6 </a:t>
                      </a:r>
                      <a:r>
                        <a:rPr lang="en-US" sz="19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ects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from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Econometrics</a:t>
                      </a: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Lab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Economics</a:t>
                      </a: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Lab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Mathematics</a:t>
                      </a: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Laboratory</a:t>
                      </a:r>
                      <a:endParaRPr lang="it-IT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900" kern="1200" dirty="0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 Lab</a:t>
                      </a: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it-IT" sz="1900" kern="1200" dirty="0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Stata Lab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lang="it-IT" sz="1900" b="0" strike="noStrike" kern="1200" spc="-1" dirty="0" err="1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Statistics</a:t>
                      </a:r>
                      <a:r>
                        <a:rPr lang="it-IT" sz="1900" b="0" strike="noStrike" kern="1200" spc="-1" dirty="0">
                          <a:solidFill>
                            <a:srgbClr val="8A100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Lab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GB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</a:t>
                      </a:r>
                      <a:r>
                        <a:rPr lang="it-IT" sz="19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courses</a:t>
                      </a:r>
                      <a:r>
                        <a:rPr lang="it-IT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and/or </a:t>
                      </a:r>
                      <a:r>
                        <a:rPr lang="it-IT" sz="1900" b="0" i="1" strike="noStrike" spc="-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Internship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Final</a:t>
                      </a:r>
                      <a:r>
                        <a:rPr lang="it-IT" sz="20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Exam</a:t>
                      </a:r>
                      <a:r>
                        <a:rPr lang="it-IT" sz="20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20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thesis</a:t>
                      </a:r>
                      <a:r>
                        <a:rPr lang="it-IT" sz="20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  <a:endParaRPr lang="en-US" sz="20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55080" marR="550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3" name="CustomShape 2"/>
          <p:cNvSpPr/>
          <p:nvPr/>
        </p:nvSpPr>
        <p:spPr>
          <a:xfrm rot="16200000">
            <a:off x="-1261164" y="3070015"/>
            <a:ext cx="3342046" cy="460211"/>
          </a:xfrm>
          <a:prstGeom prst="rect">
            <a:avLst/>
          </a:prstGeom>
          <a:solidFill>
            <a:srgbClr val="AE429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Curriculum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 rot="16200000">
            <a:off x="-1433520" y="3072960"/>
            <a:ext cx="5038200" cy="455400"/>
          </a:xfrm>
          <a:prstGeom prst="rect">
            <a:avLst/>
          </a:prstGeom>
          <a:gradFill rotWithShape="0">
            <a:gsLst>
              <a:gs pos="0">
                <a:srgbClr val="FFC3A2"/>
              </a:gs>
              <a:gs pos="100000">
                <a:srgbClr val="FFD9C7"/>
              </a:gs>
            </a:gsLst>
            <a:lin ang="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000000"/>
                </a:solidFill>
                <a:latin typeface="Arial"/>
                <a:ea typeface="DejaVu Sans"/>
              </a:rPr>
              <a:t>Track in Behavioural  Economics</a:t>
            </a:r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2">
            <a:extLst>
              <a:ext uri="{FF2B5EF4-FFF2-40B4-BE49-F238E27FC236}">
                <a16:creationId xmlns:a16="http://schemas.microsoft.com/office/drawing/2014/main" id="{6400C599-60E7-45B0-8708-88FBE4869C61}"/>
              </a:ext>
            </a:extLst>
          </p:cNvPr>
          <p:cNvSpPr/>
          <p:nvPr/>
        </p:nvSpPr>
        <p:spPr>
          <a:xfrm>
            <a:off x="96747" y="994243"/>
            <a:ext cx="8864373" cy="73168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t-IT" sz="2200" b="1" strike="noStrike" spc="-1" dirty="0" err="1">
                <a:solidFill>
                  <a:srgbClr val="8A1002"/>
                </a:solidFill>
                <a:uFillTx/>
                <a:ea typeface="DejaVu Sans"/>
              </a:rPr>
              <a:t>Jointly</a:t>
            </a:r>
            <a:r>
              <a:rPr lang="it-IT" sz="2200" b="1" strike="noStrike" spc="-1" dirty="0">
                <a:solidFill>
                  <a:srgbClr val="8A1002"/>
                </a:solidFill>
                <a:uFillTx/>
                <a:ea typeface="DejaVu Sans"/>
              </a:rPr>
              <a:t> with </a:t>
            </a:r>
            <a:r>
              <a:rPr lang="it-IT" sz="2200" b="1" strike="noStrike" spc="-1" dirty="0" err="1">
                <a:solidFill>
                  <a:srgbClr val="8A1002"/>
                </a:solidFill>
                <a:uFillTx/>
                <a:ea typeface="DejaVu Sans"/>
              </a:rPr>
              <a:t>MSc</a:t>
            </a:r>
            <a:r>
              <a:rPr lang="it-IT" sz="2200" b="1" strike="noStrike" spc="-1" dirty="0">
                <a:solidFill>
                  <a:srgbClr val="8A1002"/>
                </a:solidFill>
                <a:uFillTx/>
                <a:ea typeface="DejaVu Sans"/>
              </a:rPr>
              <a:t> in </a:t>
            </a:r>
            <a:r>
              <a:rPr lang="it-IT" sz="2200" b="1" spc="-1" dirty="0" err="1">
                <a:solidFill>
                  <a:srgbClr val="8A1002"/>
                </a:solidFill>
                <a:ea typeface="DejaVu Sans"/>
              </a:rPr>
              <a:t>European</a:t>
            </a:r>
            <a:r>
              <a:rPr lang="it-IT" sz="2200" b="1" spc="-1" dirty="0">
                <a:solidFill>
                  <a:srgbClr val="8A1002"/>
                </a:solidFill>
                <a:ea typeface="DejaVu Sans"/>
              </a:rPr>
              <a:t> </a:t>
            </a:r>
            <a:r>
              <a:rPr lang="it-IT" sz="2200" b="1" spc="-1" dirty="0" err="1">
                <a:solidFill>
                  <a:srgbClr val="8A1002"/>
                </a:solidFill>
                <a:ea typeface="DejaVu Sans"/>
              </a:rPr>
              <a:t>Economic</a:t>
            </a:r>
            <a:r>
              <a:rPr lang="it-IT" sz="2200" b="1" spc="-1" dirty="0">
                <a:solidFill>
                  <a:srgbClr val="8A1002"/>
                </a:solidFill>
                <a:ea typeface="DejaVu Sans"/>
              </a:rPr>
              <a:t> </a:t>
            </a:r>
            <a:r>
              <a:rPr lang="it-IT" sz="2200" b="1" spc="-1" dirty="0" err="1">
                <a:solidFill>
                  <a:srgbClr val="8A1002"/>
                </a:solidFill>
                <a:ea typeface="DejaVu Sans"/>
              </a:rPr>
              <a:t>Studies</a:t>
            </a:r>
            <a:r>
              <a:rPr lang="it-IT" sz="2200" b="1" spc="-1" dirty="0">
                <a:solidFill>
                  <a:srgbClr val="8A1002"/>
                </a:solidFill>
                <a:ea typeface="DejaVu Sans"/>
              </a:rPr>
              <a:t> </a:t>
            </a:r>
            <a:r>
              <a:rPr lang="it-IT" sz="2200" b="1" spc="-1" dirty="0" err="1">
                <a:solidFill>
                  <a:srgbClr val="8A1002"/>
                </a:solidFill>
                <a:ea typeface="DejaVu Sans"/>
              </a:rPr>
              <a:t>at</a:t>
            </a:r>
            <a:r>
              <a:rPr lang="it-IT" sz="2200" b="1" spc="-1" dirty="0">
                <a:solidFill>
                  <a:srgbClr val="8A1002"/>
                </a:solidFill>
                <a:ea typeface="DejaVu Sans"/>
              </a:rPr>
              <a:t> </a:t>
            </a:r>
            <a:r>
              <a:rPr lang="en-GB" sz="2200" b="1" spc="-1" dirty="0" err="1">
                <a:solidFill>
                  <a:srgbClr val="8A1002"/>
                </a:solidFill>
                <a:ea typeface="Times New Roman"/>
              </a:rPr>
              <a:t>UBamberg</a:t>
            </a:r>
            <a:endParaRPr lang="en-GB" sz="2200" b="1" spc="-1" dirty="0">
              <a:solidFill>
                <a:srgbClr val="8A1002"/>
              </a:solidFill>
              <a:ea typeface="Times New Roman"/>
            </a:endParaRPr>
          </a:p>
          <a:p>
            <a:pPr marL="1620000">
              <a:lnSpc>
                <a:spcPct val="100000"/>
              </a:lnSpc>
            </a:pPr>
            <a:r>
              <a:rPr lang="it-IT" sz="2200" b="1" spc="-1" dirty="0">
                <a:solidFill>
                  <a:srgbClr val="8A1002"/>
                </a:solidFill>
              </a:rPr>
              <a:t>International Master in Public </a:t>
            </a:r>
            <a:r>
              <a:rPr lang="it-IT" sz="2200" b="1" spc="-1" dirty="0" err="1">
                <a:solidFill>
                  <a:srgbClr val="8A1002"/>
                </a:solidFill>
              </a:rPr>
              <a:t>Policies</a:t>
            </a:r>
            <a:r>
              <a:rPr lang="it-IT" sz="2200" b="1" spc="-1" dirty="0">
                <a:solidFill>
                  <a:srgbClr val="8A1002"/>
                </a:solidFill>
              </a:rPr>
              <a:t> </a:t>
            </a:r>
            <a:r>
              <a:rPr lang="it-IT" sz="2200" b="1" spc="-1" dirty="0" err="1">
                <a:solidFill>
                  <a:srgbClr val="8A1002"/>
                </a:solidFill>
              </a:rPr>
              <a:t>at</a:t>
            </a:r>
            <a:r>
              <a:rPr lang="it-IT" sz="2200" b="1" spc="-1" dirty="0">
                <a:solidFill>
                  <a:srgbClr val="8A1002"/>
                </a:solidFill>
              </a:rPr>
              <a:t> </a:t>
            </a:r>
            <a:r>
              <a:rPr lang="it-IT" sz="2200" b="1" spc="-1" dirty="0" err="1">
                <a:solidFill>
                  <a:srgbClr val="8A1002"/>
                </a:solidFill>
              </a:rPr>
              <a:t>URennes</a:t>
            </a:r>
            <a:endParaRPr lang="en-US" sz="2200" b="0" strike="noStrike" spc="-1" dirty="0">
              <a:latin typeface="Arial"/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year students can apply to enter these programs.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Five + five positions are available each year.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Selection occurs in February, based on BA final grade, 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semester exams, motivation letter.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The selected students spend their 2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 year in Bamberg / Rennes. By completing the program, they earn 2 MSc degrees.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600" b="1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Why apply?</a:t>
            </a:r>
            <a:r>
              <a:rPr lang="en-US" sz="26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0" u="sng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Standard answers</a:t>
            </a:r>
            <a:r>
              <a:rPr lang="en-US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 Gain international experience, </a:t>
            </a:r>
            <a:r>
              <a:rPr lang="en-US" sz="2400" b="0" strike="noStrike" spc="-1" dirty="0" err="1">
                <a:latin typeface="Calibri" panose="020F0502020204030204" pitchFamily="34" charset="0"/>
                <a:cs typeface="Calibri" panose="020F0502020204030204" pitchFamily="34" charset="0"/>
              </a:rPr>
              <a:t>Beco</a:t>
            </a:r>
            <a:r>
              <a:rPr lang="en-US" sz="2400" b="0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- me more competitive in labor market, Build international networks.</a:t>
            </a:r>
          </a:p>
          <a:p>
            <a:pPr>
              <a:lnSpc>
                <a:spcPct val="100000"/>
              </a:lnSpc>
            </a:pPr>
            <a:r>
              <a:rPr lang="en-US" sz="2400" u="sng" spc="-1" dirty="0">
                <a:latin typeface="Calibri" panose="020F0502020204030204" pitchFamily="34" charset="0"/>
                <a:cs typeface="Calibri" panose="020F0502020204030204" pitchFamily="34" charset="0"/>
              </a:rPr>
              <a:t>Specific answer</a:t>
            </a:r>
            <a:r>
              <a:rPr lang="en-US" sz="24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2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UBamberg</a:t>
            </a:r>
            <a:r>
              <a:rPr lang="en-US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: Rich offer of courses in 2</a:t>
            </a:r>
            <a:r>
              <a:rPr lang="en-US" sz="22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year at Bamberg;</a:t>
            </a:r>
          </a:p>
          <a:p>
            <a:pPr marL="1980000">
              <a:lnSpc>
                <a:spcPct val="100000"/>
              </a:lnSpc>
              <a:spcAft>
                <a:spcPts val="1500"/>
              </a:spcAft>
            </a:pPr>
            <a:r>
              <a:rPr lang="en-US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for </a:t>
            </a:r>
            <a:r>
              <a:rPr lang="en-US" sz="2200" spc="-1" dirty="0" err="1">
                <a:latin typeface="Calibri" panose="020F0502020204030204" pitchFamily="34" charset="0"/>
                <a:cs typeface="Calibri" panose="020F0502020204030204" pitchFamily="34" charset="0"/>
              </a:rPr>
              <a:t>URennes</a:t>
            </a:r>
            <a:r>
              <a:rPr lang="en-US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: Specialization in Public Economics.</a:t>
            </a:r>
            <a:endParaRPr lang="en-US" sz="220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DF6DFBF-AC65-2C86-A7F9-668BB0D4EDEB}"/>
              </a:ext>
            </a:extLst>
          </p:cNvPr>
          <p:cNvSpPr/>
          <p:nvPr/>
        </p:nvSpPr>
        <p:spPr>
          <a:xfrm>
            <a:off x="-67243" y="17146"/>
            <a:ext cx="9211243" cy="977096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35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Double </a:t>
            </a:r>
            <a:r>
              <a:rPr lang="it-IT" sz="35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Degrees</a:t>
            </a:r>
            <a:r>
              <a:rPr lang="it-IT" sz="35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for curriculum </a:t>
            </a:r>
            <a:r>
              <a:rPr lang="it-IT" sz="35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35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0911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37578" y="149644"/>
            <a:ext cx="9106422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Curriculum Development </a:t>
            </a:r>
            <a:r>
              <a:rPr lang="it-IT" sz="4000" b="1" spc="-1" dirty="0" err="1">
                <a:solidFill>
                  <a:schemeClr val="bg1"/>
                </a:solidFill>
              </a:rPr>
              <a:t>Economics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34709" y="1133320"/>
            <a:ext cx="8493702" cy="500853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400" b="1" dirty="0"/>
              <a:t>For </a:t>
            </a:r>
            <a:r>
              <a:rPr lang="it-IT" sz="2400" b="1" dirty="0" err="1"/>
              <a:t>whom</a:t>
            </a:r>
            <a:r>
              <a:rPr lang="it-IT" sz="2400" b="1" dirty="0"/>
              <a:t>? </a:t>
            </a:r>
            <a:r>
              <a:rPr lang="it-IT" sz="2000" dirty="0"/>
              <a:t>For </a:t>
            </a:r>
            <a:r>
              <a:rPr lang="it-IT" sz="2000" dirty="0" err="1"/>
              <a:t>students</a:t>
            </a:r>
            <a:r>
              <a:rPr lang="it-IT" sz="2000" dirty="0"/>
              <a:t> </a:t>
            </a:r>
            <a:r>
              <a:rPr lang="it-IT" sz="2000" dirty="0" err="1"/>
              <a:t>interested</a:t>
            </a:r>
            <a:r>
              <a:rPr lang="it-IT" sz="2000" dirty="0"/>
              <a:t> in </a:t>
            </a:r>
            <a:r>
              <a:rPr lang="it-IT" sz="2000" dirty="0" err="1"/>
              <a:t>understanding</a:t>
            </a:r>
            <a:r>
              <a:rPr lang="it-IT" sz="2000" dirty="0"/>
              <a:t> the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000" dirty="0" err="1"/>
              <a:t>economies</a:t>
            </a:r>
            <a:r>
              <a:rPr lang="it-IT" sz="2000" dirty="0"/>
              <a:t> of </a:t>
            </a:r>
            <a:r>
              <a:rPr lang="it-IT" sz="2000" dirty="0" err="1"/>
              <a:t>less</a:t>
            </a:r>
            <a:r>
              <a:rPr lang="it-IT" sz="2000" dirty="0"/>
              <a:t> </a:t>
            </a:r>
            <a:r>
              <a:rPr lang="it-IT" sz="2000" dirty="0" err="1"/>
              <a:t>developed</a:t>
            </a:r>
            <a:r>
              <a:rPr lang="it-IT" sz="2000" dirty="0"/>
              <a:t> </a:t>
            </a:r>
            <a:r>
              <a:rPr lang="it-IT" sz="2000" dirty="0" err="1"/>
              <a:t>countries</a:t>
            </a:r>
            <a:r>
              <a:rPr lang="it-IT" sz="2000" dirty="0"/>
              <a:t>, </a:t>
            </a:r>
            <a:r>
              <a:rPr lang="it-IT" sz="2000" dirty="0" err="1"/>
              <a:t>why</a:t>
            </a:r>
            <a:r>
              <a:rPr lang="it-IT" sz="2000" dirty="0"/>
              <a:t> some </a:t>
            </a:r>
            <a:r>
              <a:rPr lang="it-IT" sz="2000" dirty="0" err="1"/>
              <a:t>countries</a:t>
            </a:r>
            <a:r>
              <a:rPr lang="it-IT" sz="2000" dirty="0"/>
              <a:t> 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000" dirty="0" err="1"/>
              <a:t>manage</a:t>
            </a:r>
            <a:r>
              <a:rPr lang="it-IT" sz="2000" dirty="0"/>
              <a:t> to </a:t>
            </a:r>
            <a:r>
              <a:rPr lang="it-IT" sz="2000" dirty="0" err="1"/>
              <a:t>grow</a:t>
            </a:r>
            <a:r>
              <a:rPr lang="it-IT" sz="2000" dirty="0"/>
              <a:t> and reduce </a:t>
            </a:r>
            <a:r>
              <a:rPr lang="it-IT" sz="2000" dirty="0" err="1"/>
              <a:t>poverty</a:t>
            </a:r>
            <a:r>
              <a:rPr lang="it-IT" sz="2000" dirty="0"/>
              <a:t> </a:t>
            </a:r>
            <a:r>
              <a:rPr lang="it-IT" sz="2000" dirty="0" err="1"/>
              <a:t>but</a:t>
            </a:r>
            <a:r>
              <a:rPr lang="it-IT" sz="2000" dirty="0"/>
              <a:t> </a:t>
            </a:r>
            <a:r>
              <a:rPr lang="it-IT" sz="2000" dirty="0" err="1"/>
              <a:t>others</a:t>
            </a:r>
            <a:r>
              <a:rPr lang="it-IT" sz="2000" dirty="0"/>
              <a:t> do </a:t>
            </a:r>
            <a:r>
              <a:rPr lang="it-IT" sz="2000" dirty="0" err="1"/>
              <a:t>not</a:t>
            </a:r>
            <a:r>
              <a:rPr lang="it-IT" sz="2000" dirty="0"/>
              <a:t>, </a:t>
            </a:r>
            <a:r>
              <a:rPr lang="it-IT" sz="2000" dirty="0" err="1"/>
              <a:t>what</a:t>
            </a:r>
            <a:r>
              <a:rPr lang="it-IT" sz="2000" dirty="0"/>
              <a:t> 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000" dirty="0"/>
              <a:t>are the drivers of </a:t>
            </a:r>
            <a:r>
              <a:rPr lang="it-IT" sz="2000" dirty="0" err="1"/>
              <a:t>successful</a:t>
            </a:r>
            <a:r>
              <a:rPr lang="it-IT" sz="2000" dirty="0"/>
              <a:t> </a:t>
            </a:r>
            <a:r>
              <a:rPr lang="it-IT" sz="2000" dirty="0" err="1"/>
              <a:t>economic</a:t>
            </a:r>
            <a:r>
              <a:rPr lang="it-IT" sz="2000" dirty="0"/>
              <a:t> </a:t>
            </a:r>
            <a:r>
              <a:rPr lang="it-IT" sz="2000" dirty="0" err="1"/>
              <a:t>development</a:t>
            </a:r>
            <a:r>
              <a:rPr lang="it-IT" sz="2000" dirty="0"/>
              <a:t> and 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000" dirty="0"/>
              <a:t>the </a:t>
            </a:r>
            <a:r>
              <a:rPr lang="it-IT" sz="2000" dirty="0" err="1"/>
              <a:t>causes</a:t>
            </a:r>
            <a:r>
              <a:rPr lang="it-IT" sz="2000" dirty="0"/>
              <a:t> for </a:t>
            </a:r>
            <a:r>
              <a:rPr lang="it-IT" sz="2000" dirty="0" err="1"/>
              <a:t>stagnation</a:t>
            </a:r>
            <a:r>
              <a:rPr lang="it-IT" sz="2000" dirty="0"/>
              <a:t>, the design and </a:t>
            </a:r>
            <a:r>
              <a:rPr lang="it-IT" sz="2000" dirty="0" err="1"/>
              <a:t>evaluation</a:t>
            </a:r>
            <a:r>
              <a:rPr lang="it-IT" sz="2000" dirty="0"/>
              <a:t> of 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000" dirty="0" err="1"/>
              <a:t>policies</a:t>
            </a:r>
            <a:r>
              <a:rPr lang="it-IT" sz="2000" dirty="0"/>
              <a:t> 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dirty="0" err="1"/>
              <a:t>promote</a:t>
            </a:r>
            <a:r>
              <a:rPr lang="it-IT" sz="2000" dirty="0"/>
              <a:t> </a:t>
            </a:r>
            <a:r>
              <a:rPr lang="it-IT" sz="2000" dirty="0" err="1"/>
              <a:t>sustainable</a:t>
            </a:r>
            <a:r>
              <a:rPr lang="it-IT" sz="2000" dirty="0"/>
              <a:t>/inclusive </a:t>
            </a:r>
            <a:r>
              <a:rPr lang="it-IT" sz="2000" dirty="0" err="1"/>
              <a:t>growth</a:t>
            </a:r>
            <a:r>
              <a:rPr lang="it-IT" sz="2000" dirty="0"/>
              <a:t>, </a:t>
            </a:r>
          </a:p>
          <a:p>
            <a:pPr marL="2520">
              <a:lnSpc>
                <a:spcPts val="2400"/>
              </a:lnSpc>
              <a:buClr>
                <a:srgbClr val="FF0000"/>
              </a:buClr>
            </a:pPr>
            <a:r>
              <a:rPr lang="it-IT" sz="2000" dirty="0" err="1"/>
              <a:t>education</a:t>
            </a:r>
            <a:r>
              <a:rPr lang="it-IT" sz="2000" dirty="0"/>
              <a:t> for </a:t>
            </a:r>
            <a:r>
              <a:rPr lang="it-IT" sz="2000" dirty="0" err="1"/>
              <a:t>all</a:t>
            </a:r>
            <a:r>
              <a:rPr lang="it-IT" sz="2000" dirty="0"/>
              <a:t>, global </a:t>
            </a:r>
            <a:r>
              <a:rPr lang="it-IT" sz="2000" dirty="0" err="1"/>
              <a:t>health</a:t>
            </a:r>
            <a:r>
              <a:rPr lang="it-IT" sz="2000" dirty="0"/>
              <a:t>, </a:t>
            </a:r>
            <a:r>
              <a:rPr lang="it-IT" sz="2000" dirty="0" err="1"/>
              <a:t>food</a:t>
            </a:r>
            <a:r>
              <a:rPr lang="it-IT" sz="2000" dirty="0"/>
              <a:t> security, reduce </a:t>
            </a:r>
          </a:p>
          <a:p>
            <a:pPr marL="2520">
              <a:lnSpc>
                <a:spcPts val="2400"/>
              </a:lnSpc>
              <a:spcAft>
                <a:spcPts val="1000"/>
              </a:spcAft>
              <a:buClr>
                <a:srgbClr val="FF0000"/>
              </a:buClr>
            </a:pPr>
            <a:r>
              <a:rPr lang="it-IT" sz="2000" dirty="0" err="1"/>
              <a:t>income</a:t>
            </a:r>
            <a:r>
              <a:rPr lang="it-IT" sz="2000" dirty="0"/>
              <a:t> </a:t>
            </a:r>
            <a:r>
              <a:rPr lang="it-IT" sz="2000" dirty="0" err="1"/>
              <a:t>inequality</a:t>
            </a:r>
            <a:r>
              <a:rPr lang="it-IT" sz="2000" dirty="0"/>
              <a:t>, gender </a:t>
            </a:r>
            <a:r>
              <a:rPr lang="it-IT" sz="2000" dirty="0" err="1"/>
              <a:t>inequality</a:t>
            </a:r>
            <a:r>
              <a:rPr lang="it-IT" sz="2000" dirty="0"/>
              <a:t>, </a:t>
            </a:r>
            <a:r>
              <a:rPr lang="it-IT" sz="2000" dirty="0" err="1"/>
              <a:t>conflict</a:t>
            </a:r>
            <a:r>
              <a:rPr lang="it-IT" sz="2000" dirty="0"/>
              <a:t>, …</a:t>
            </a:r>
          </a:p>
          <a:p>
            <a:pPr algn="just"/>
            <a:r>
              <a:rPr lang="en-US" sz="2400" b="1" dirty="0"/>
              <a:t>Double degree</a:t>
            </a:r>
            <a:r>
              <a:rPr lang="en-US" sz="2000" dirty="0"/>
              <a:t> Offered jointly with the MSc</a:t>
            </a:r>
            <a:r>
              <a:rPr lang="it-IT" sz="2000" dirty="0"/>
              <a:t> </a:t>
            </a:r>
            <a:r>
              <a:rPr lang="en-US" sz="2000" dirty="0"/>
              <a:t>in </a:t>
            </a:r>
          </a:p>
          <a:p>
            <a:pPr algn="just">
              <a:spcAft>
                <a:spcPts val="1000"/>
              </a:spcAft>
            </a:pPr>
            <a:r>
              <a:rPr lang="en-US" sz="2000" dirty="0"/>
              <a:t>Development Economics of University of </a:t>
            </a:r>
            <a:r>
              <a:rPr lang="en-US" sz="2000" dirty="0" err="1"/>
              <a:t>Göttingen</a:t>
            </a:r>
            <a:r>
              <a:rPr lang="en-US" sz="2000" dirty="0"/>
              <a:t>, Germany.</a:t>
            </a:r>
          </a:p>
          <a:p>
            <a:pPr algn="just">
              <a:lnSpc>
                <a:spcPts val="2400"/>
              </a:lnSpc>
            </a:pPr>
            <a:r>
              <a:rPr lang="en-US" sz="2400" b="1" dirty="0"/>
              <a:t>Career opportunities </a:t>
            </a:r>
            <a:r>
              <a:rPr lang="en-US" sz="2000" dirty="0"/>
              <a:t>Ideal background for work as a professional development economist in national/international agencies, civil service appointments, NGOs, and private sector companies with interests in developing countries, or for pursuing a PhD program in Development Economics.</a:t>
            </a:r>
            <a:endParaRPr lang="it-IT" sz="2000" b="1" i="1" spc="-1" dirty="0">
              <a:solidFill>
                <a:srgbClr val="8A1002"/>
              </a:solidFill>
            </a:endParaRPr>
          </a:p>
          <a:p>
            <a:pPr marL="457200" indent="-457200">
              <a:spcBef>
                <a:spcPts val="519"/>
              </a:spcBef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8A100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174658" y="16026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12672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Table 1"/>
          <p:cNvGraphicFramePr/>
          <p:nvPr>
            <p:extLst>
              <p:ext uri="{D42A27DB-BD31-4B8C-83A1-F6EECF244321}">
                <p14:modId xmlns:p14="http://schemas.microsoft.com/office/powerpoint/2010/main" val="2059854480"/>
              </p:ext>
            </p:extLst>
          </p:nvPr>
        </p:nvGraphicFramePr>
        <p:xfrm>
          <a:off x="954000" y="3275"/>
          <a:ext cx="7075115" cy="6779040"/>
        </p:xfrm>
        <a:graphic>
          <a:graphicData uri="http://schemas.openxmlformats.org/drawingml/2006/table">
            <a:tbl>
              <a:tblPr/>
              <a:tblGrid>
                <a:gridCol w="96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4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914047378"/>
                    </a:ext>
                  </a:extLst>
                </a:gridCol>
              </a:tblGrid>
              <a:tr h="309501">
                <a:tc rowSpan="9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000" b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First </a:t>
                      </a:r>
                      <a:r>
                        <a:rPr lang="it-IT" sz="3000" b="1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30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Course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Ects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Sem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Development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Microeconomics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Health and Education Economics 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Development </a:t>
                      </a:r>
                      <a:r>
                        <a:rPr lang="it-IT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Macroeconomics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Statistical Inference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9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one 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course 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from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Mathematical Methods for Economic Analysis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Measurement and Causes of Poverty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292299"/>
                  </a:ext>
                </a:extLst>
              </a:tr>
              <a:tr h="684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Human Development and International Cooperation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Corporate governance &amp; Finance for Development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2313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 6 </a:t>
                      </a:r>
                      <a:r>
                        <a:rPr lang="en-US" sz="19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Ects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from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Econometrics Lab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Economics 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English for Economics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Mathematical Methods 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 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Spanish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Stata Lab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it-IT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00" name="CustomShape 2"/>
          <p:cNvSpPr/>
          <p:nvPr/>
        </p:nvSpPr>
        <p:spPr>
          <a:xfrm rot="16200000">
            <a:off x="-2257172" y="3070015"/>
            <a:ext cx="5563744" cy="460211"/>
          </a:xfrm>
          <a:prstGeom prst="rect">
            <a:avLst/>
          </a:prstGeom>
          <a:solidFill>
            <a:srgbClr val="955B6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Curriculum Development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496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1" name="Table 1"/>
          <p:cNvGraphicFramePr/>
          <p:nvPr>
            <p:extLst>
              <p:ext uri="{D42A27DB-BD31-4B8C-83A1-F6EECF244321}">
                <p14:modId xmlns:p14="http://schemas.microsoft.com/office/powerpoint/2010/main" val="2812589880"/>
              </p:ext>
            </p:extLst>
          </p:nvPr>
        </p:nvGraphicFramePr>
        <p:xfrm>
          <a:off x="954000" y="205860"/>
          <a:ext cx="7416000" cy="6446520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3993769917"/>
                    </a:ext>
                  </a:extLst>
                </a:gridCol>
              </a:tblGrid>
              <a:tr h="38824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3000" b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Second </a:t>
                      </a:r>
                      <a:r>
                        <a:rPr lang="it-IT" sz="3000" b="1" strike="noStrike" spc="-1" dirty="0" err="1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year</a:t>
                      </a:r>
                      <a:endParaRPr lang="en-US" sz="3000" b="0" strike="noStrike" spc="-1" dirty="0">
                        <a:solidFill>
                          <a:srgbClr val="8A1002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Course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 err="1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Ects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8A100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500" b="1" strike="noStrike" spc="-1" dirty="0">
                          <a:solidFill>
                            <a:schemeClr val="bg1"/>
                          </a:solidFill>
                          <a:latin typeface="Calibri"/>
                          <a:ea typeface="Times New Roman"/>
                        </a:rPr>
                        <a:t>Sem</a:t>
                      </a:r>
                      <a:endParaRPr lang="en-US" sz="25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100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5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International Trade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6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56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one 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course 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from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Economic Law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International Law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699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Choose two 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/>
                          <a:ea typeface="Times New Roman"/>
                        </a:rPr>
                        <a:t>courses</a:t>
                      </a:r>
                      <a:r>
                        <a:rPr lang="en-US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from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Agriculture Development and Poverty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Agri</a:t>
                      </a: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-food Economics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Economic History of Globalisation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Economics of Innovation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Elements of Policy Evaluation Methods Environment and Development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History of Economic Thought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International Conflict Transformation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Labour Economics and Gender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Local and Industrial Development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Microeconometrics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Politics of Globalisation and Human Rights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GB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56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Optional </a:t>
                      </a:r>
                      <a:r>
                        <a:rPr lang="it-IT" sz="19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courses</a:t>
                      </a:r>
                      <a:r>
                        <a:rPr lang="it-IT" sz="1900" b="0" i="1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and/or </a:t>
                      </a:r>
                      <a:r>
                        <a:rPr lang="it-IT" sz="1900" b="0" i="1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Internship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12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Final</a:t>
                      </a:r>
                      <a:r>
                        <a:rPr lang="it-IT" sz="20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0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Exam</a:t>
                      </a:r>
                      <a:r>
                        <a:rPr lang="it-IT" sz="20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it-IT" sz="2000" b="0" strike="noStrike" spc="-1" dirty="0" err="1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thesis</a:t>
                      </a:r>
                      <a:r>
                        <a:rPr lang="it-IT" sz="20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)</a:t>
                      </a:r>
                      <a:endParaRPr lang="en-US" sz="20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1900" b="0" strike="noStrike" spc="-1" dirty="0">
                          <a:solidFill>
                            <a:srgbClr val="8A1002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21</a:t>
                      </a: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900" b="0" strike="noStrike" spc="-1" dirty="0">
                        <a:solidFill>
                          <a:srgbClr val="8A100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2" name="CustomShape 2"/>
          <p:cNvSpPr/>
          <p:nvPr/>
        </p:nvSpPr>
        <p:spPr>
          <a:xfrm rot="16200000">
            <a:off x="-2257172" y="3070015"/>
            <a:ext cx="5563744" cy="460211"/>
          </a:xfrm>
          <a:prstGeom prst="rect">
            <a:avLst/>
          </a:prstGeom>
          <a:solidFill>
            <a:srgbClr val="955B6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it-IT" sz="24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Curriculum Development </a:t>
            </a:r>
            <a:r>
              <a:rPr lang="it-IT" sz="24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24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024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476607" y="139812"/>
            <a:ext cx="6190785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4000" b="1" spc="-1" dirty="0">
                <a:solidFill>
                  <a:schemeClr val="bg1"/>
                </a:solidFill>
              </a:rPr>
              <a:t>Info on the web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246987" y="1334645"/>
            <a:ext cx="8407722" cy="4421624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100" b="1" spc="-1" dirty="0">
                <a:solidFill>
                  <a:srgbClr val="8A1002"/>
                </a:solidFill>
              </a:rPr>
              <a:t>MSc website</a:t>
            </a:r>
            <a:r>
              <a:rPr lang="en-US" sz="2000" b="1" spc="-1" dirty="0">
                <a:solidFill>
                  <a:srgbClr val="8A1002"/>
                </a:solidFill>
              </a:rPr>
              <a:t>:</a:t>
            </a:r>
          </a:p>
          <a:p>
            <a:pPr marL="288000">
              <a:spcAft>
                <a:spcPts val="500"/>
              </a:spcAft>
            </a:pPr>
            <a:r>
              <a:rPr lang="en-US" sz="2000" b="1" spc="-1" dirty="0">
                <a:solidFill>
                  <a:srgbClr val="8A1002"/>
                </a:solidFill>
                <a:hlinkClick r:id="rId3"/>
              </a:rPr>
              <a:t>https://www.development-lm.unifi.it/</a:t>
            </a:r>
            <a:endParaRPr lang="en-US" sz="2000" b="1" spc="-1" dirty="0">
              <a:solidFill>
                <a:srgbClr val="8A1002"/>
              </a:solidFill>
            </a:endParaRPr>
          </a:p>
          <a:p>
            <a:pPr marL="288000">
              <a:spcAft>
                <a:spcPts val="500"/>
              </a:spcAft>
            </a:pPr>
            <a:r>
              <a:rPr lang="en-US" sz="2000" b="1" spc="-1" dirty="0">
                <a:solidFill>
                  <a:srgbClr val="8A1002"/>
                </a:solidFill>
              </a:rPr>
              <a:t>select </a:t>
            </a:r>
            <a:r>
              <a:rPr lang="en-US" sz="2000" b="1" u="sng" spc="-1" dirty="0">
                <a:solidFill>
                  <a:srgbClr val="8A1002"/>
                </a:solidFill>
              </a:rPr>
              <a:t>Master </a:t>
            </a:r>
            <a:r>
              <a:rPr lang="en-US" sz="2000" b="1" u="sng" spc="-1" dirty="0" err="1">
                <a:solidFill>
                  <a:srgbClr val="8A1002"/>
                </a:solidFill>
              </a:rPr>
              <a:t>Programme</a:t>
            </a:r>
            <a:r>
              <a:rPr lang="en-US" sz="2000" b="1" spc="-1" dirty="0">
                <a:solidFill>
                  <a:srgbClr val="8A1002"/>
                </a:solidFill>
              </a:rPr>
              <a:t> and then </a:t>
            </a:r>
            <a:r>
              <a:rPr lang="en-US" sz="2000" b="1" u="sng" spc="-1" dirty="0">
                <a:solidFill>
                  <a:srgbClr val="8A1002"/>
                </a:solidFill>
              </a:rPr>
              <a:t>Presentation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8A1002"/>
                </a:solidFill>
              </a:rPr>
              <a:t>Enrollment info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8A1002"/>
                </a:solidFill>
              </a:rPr>
              <a:t>Booklet 2025-26 (in page </a:t>
            </a:r>
            <a:r>
              <a:rPr lang="en-US" sz="2000" b="1" u="sng" spc="-1" dirty="0">
                <a:solidFill>
                  <a:srgbClr val="8A1002"/>
                </a:solidFill>
              </a:rPr>
              <a:t>Presentation</a:t>
            </a:r>
            <a:r>
              <a:rPr lang="en-US" sz="2000" b="1" spc="-1" dirty="0">
                <a:solidFill>
                  <a:srgbClr val="8A1002"/>
                </a:solidFill>
              </a:rPr>
              <a:t> in the website)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8A1002"/>
                </a:solidFill>
              </a:rPr>
              <a:t>Testimonials</a:t>
            </a:r>
          </a:p>
          <a:p>
            <a:pPr marL="285750" indent="-285750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000" b="1" spc="-1" dirty="0">
                <a:solidFill>
                  <a:srgbClr val="8A1002"/>
                </a:solidFill>
              </a:rPr>
              <a:t>The platform FEDERICA offers videos on MSc </a:t>
            </a:r>
          </a:p>
          <a:p>
            <a:pPr marL="284400">
              <a:spcAft>
                <a:spcPts val="500"/>
              </a:spcAft>
            </a:pPr>
            <a:r>
              <a:rPr lang="en-US" sz="2000" b="1" spc="-1" dirty="0">
                <a:solidFill>
                  <a:srgbClr val="8A1002"/>
                </a:solidFill>
              </a:rPr>
              <a:t>presentation, brief lectures from a few courses: International </a:t>
            </a:r>
          </a:p>
          <a:p>
            <a:pPr marL="284400">
              <a:spcAft>
                <a:spcPts val="500"/>
              </a:spcAft>
            </a:pPr>
            <a:r>
              <a:rPr lang="en-US" sz="2000" b="1" spc="-1" dirty="0">
                <a:solidFill>
                  <a:srgbClr val="8A1002"/>
                </a:solidFill>
              </a:rPr>
              <a:t>Trade, Computational Economics, </a:t>
            </a:r>
            <a:r>
              <a:rPr lang="en-US" sz="2000" b="1" spc="-1" dirty="0" err="1">
                <a:solidFill>
                  <a:srgbClr val="8A1002"/>
                </a:solidFill>
              </a:rPr>
              <a:t>Behavioural</a:t>
            </a:r>
            <a:r>
              <a:rPr lang="en-US" sz="2000" b="1" spc="-1" dirty="0">
                <a:solidFill>
                  <a:srgbClr val="8A1002"/>
                </a:solidFill>
              </a:rPr>
              <a:t> and Social</a:t>
            </a:r>
          </a:p>
          <a:p>
            <a:pPr marL="284400">
              <a:spcAft>
                <a:spcPts val="500"/>
              </a:spcAft>
            </a:pPr>
            <a:r>
              <a:rPr lang="en-US" sz="2000" b="1" spc="-1" dirty="0">
                <a:solidFill>
                  <a:srgbClr val="8A1002"/>
                </a:solidFill>
              </a:rPr>
              <a:t>Evolution, Agriculture Development and Poverty (access to</a:t>
            </a:r>
          </a:p>
          <a:p>
            <a:pPr marL="284400">
              <a:spcAft>
                <a:spcPts val="500"/>
              </a:spcAft>
            </a:pPr>
            <a:r>
              <a:rPr lang="en-US" sz="2000" b="1" spc="-1" dirty="0">
                <a:solidFill>
                  <a:srgbClr val="8A1002"/>
                </a:solidFill>
              </a:rPr>
              <a:t>FEDERICA through the page </a:t>
            </a:r>
            <a:r>
              <a:rPr lang="en-US" sz="2000" b="1" u="sng" spc="-1" dirty="0">
                <a:solidFill>
                  <a:srgbClr val="8A1002"/>
                </a:solidFill>
              </a:rPr>
              <a:t>Presentation</a:t>
            </a:r>
            <a:r>
              <a:rPr lang="en-US" sz="2000" b="1" spc="-1" dirty="0">
                <a:solidFill>
                  <a:srgbClr val="8A1002"/>
                </a:solidFill>
              </a:rPr>
              <a:t> in the website)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4"/>
          <a:srcRect l="4662" t="21907" r="2098" b="2677"/>
          <a:stretch/>
        </p:blipFill>
        <p:spPr>
          <a:xfrm rot="5400000">
            <a:off x="6461528" y="12978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1526776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2"/>
          <p:cNvSpPr/>
          <p:nvPr/>
        </p:nvSpPr>
        <p:spPr>
          <a:xfrm>
            <a:off x="423578" y="1059555"/>
            <a:ext cx="8229599" cy="9615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it-IT" sz="2800" b="1" spc="-1" dirty="0" err="1">
                <a:solidFill>
                  <a:srgbClr val="8A1002"/>
                </a:solidFill>
              </a:rPr>
              <a:t>Jointly</a:t>
            </a:r>
            <a:r>
              <a:rPr lang="it-IT" sz="2800" b="1" spc="-1" dirty="0">
                <a:solidFill>
                  <a:srgbClr val="8A1002"/>
                </a:solidFill>
              </a:rPr>
              <a:t> with </a:t>
            </a:r>
            <a:r>
              <a:rPr lang="it-IT" sz="2800" b="1" spc="-1" dirty="0" err="1">
                <a:solidFill>
                  <a:srgbClr val="8A1002"/>
                </a:solidFill>
              </a:rPr>
              <a:t>MSc</a:t>
            </a:r>
            <a:r>
              <a:rPr lang="it-IT" sz="2800" b="1" spc="-1" dirty="0">
                <a:solidFill>
                  <a:srgbClr val="8A1002"/>
                </a:solidFill>
              </a:rPr>
              <a:t> in Development </a:t>
            </a:r>
            <a:r>
              <a:rPr lang="it-IT" sz="2800" b="1" spc="-1" dirty="0" err="1">
                <a:solidFill>
                  <a:srgbClr val="8A1002"/>
                </a:solidFill>
              </a:rPr>
              <a:t>Economics</a:t>
            </a:r>
            <a:endParaRPr lang="it-IT" sz="2800" b="1" spc="-1" dirty="0">
              <a:solidFill>
                <a:srgbClr val="8A1002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en-GB" sz="2800" b="1" spc="-1" dirty="0">
                <a:solidFill>
                  <a:srgbClr val="8A1002"/>
                </a:solidFill>
                <a:ea typeface="Times New Roman"/>
              </a:rPr>
              <a:t>University of </a:t>
            </a:r>
            <a:r>
              <a:rPr lang="en-GB" sz="2800" b="1" spc="-1" dirty="0" err="1">
                <a:solidFill>
                  <a:srgbClr val="8A1002"/>
                </a:solidFill>
                <a:ea typeface="Times New Roman"/>
              </a:rPr>
              <a:t>Göttingen</a:t>
            </a:r>
            <a:r>
              <a:rPr lang="en-GB" sz="2800" b="1" spc="-1" dirty="0">
                <a:solidFill>
                  <a:srgbClr val="8A1002"/>
                </a:solidFill>
                <a:ea typeface="Times New Roman"/>
              </a:rPr>
              <a:t>, Germany</a:t>
            </a:r>
            <a:endParaRPr lang="en-US" sz="2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600" b="0" strike="noStrike" spc="-1" dirty="0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BDF6DFBF-AC65-2C86-A7F9-668BB0D4EDEB}"/>
              </a:ext>
            </a:extLst>
          </p:cNvPr>
          <p:cNvSpPr/>
          <p:nvPr/>
        </p:nvSpPr>
        <p:spPr>
          <a:xfrm>
            <a:off x="0" y="31172"/>
            <a:ext cx="9085503" cy="977096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3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Double </a:t>
            </a:r>
            <a:r>
              <a:rPr lang="it-IT" sz="32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degree</a:t>
            </a:r>
            <a:r>
              <a:rPr lang="it-IT" sz="3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for curriculum </a:t>
            </a:r>
            <a:r>
              <a:rPr lang="it-IT" sz="32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Dev</a:t>
            </a:r>
            <a:r>
              <a:rPr lang="it-IT" sz="3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</a:t>
            </a:r>
            <a:r>
              <a:rPr lang="it-IT" sz="32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3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CustomShape 1">
            <a:extLst>
              <a:ext uri="{FF2B5EF4-FFF2-40B4-BE49-F238E27FC236}">
                <a16:creationId xmlns:a16="http://schemas.microsoft.com/office/drawing/2014/main" id="{BDF6DFBF-AC65-2C86-A7F9-668BB0D4EDEB}"/>
              </a:ext>
            </a:extLst>
          </p:cNvPr>
          <p:cNvSpPr/>
          <p:nvPr/>
        </p:nvSpPr>
        <p:spPr>
          <a:xfrm>
            <a:off x="-67243" y="17146"/>
            <a:ext cx="9211243" cy="977096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3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Double </a:t>
            </a:r>
            <a:r>
              <a:rPr lang="it-IT" sz="32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Degree</a:t>
            </a:r>
            <a:r>
              <a:rPr lang="it-IT" sz="3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for curriculum </a:t>
            </a:r>
            <a:r>
              <a:rPr lang="it-IT" sz="32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Dev</a:t>
            </a:r>
            <a:r>
              <a:rPr lang="it-IT" sz="32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. </a:t>
            </a:r>
            <a:r>
              <a:rPr lang="it-IT" sz="32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Economics</a:t>
            </a:r>
            <a:endParaRPr lang="en-US" sz="32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6012" y="2203049"/>
            <a:ext cx="8989491" cy="4529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year students can apply to enter this program.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Five slots are available each year.</a:t>
            </a:r>
          </a:p>
          <a:p>
            <a:pPr marL="34290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Selection occurs in February, based on BA final grade, 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semester exams, motivation letter.</a:t>
            </a:r>
          </a:p>
          <a:p>
            <a:pPr marL="342900" indent="-342900" algn="just"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Selected students spend their 2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 year in </a:t>
            </a:r>
            <a:r>
              <a:rPr lang="en-GB" sz="2600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Göttingen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. By completing the program, they earn two MSc degrees. </a:t>
            </a:r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2800" b="1" spc="-1" dirty="0">
                <a:latin typeface="Calibri" panose="020F0502020204030204" pitchFamily="34" charset="0"/>
                <a:cs typeface="Calibri" panose="020F0502020204030204" pitchFamily="34" charset="0"/>
              </a:rPr>
              <a:t>Why apply?</a:t>
            </a:r>
            <a:r>
              <a:rPr lang="en-US" sz="2800" spc="-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u="sng" spc="-1" dirty="0">
                <a:latin typeface="Calibri" panose="020F0502020204030204" pitchFamily="34" charset="0"/>
                <a:cs typeface="Calibri" panose="020F0502020204030204" pitchFamily="34" charset="0"/>
              </a:rPr>
              <a:t>Standard answers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: Gain international experience,  Become more competitive in labor market, Build international networks.</a:t>
            </a:r>
          </a:p>
          <a:p>
            <a:pPr>
              <a:lnSpc>
                <a:spcPct val="100000"/>
              </a:lnSpc>
              <a:spcAft>
                <a:spcPts val="1500"/>
              </a:spcAft>
            </a:pPr>
            <a:r>
              <a:rPr lang="en-US" sz="2600" u="sng" spc="-1" dirty="0">
                <a:latin typeface="Calibri" panose="020F0502020204030204" pitchFamily="34" charset="0"/>
                <a:cs typeface="Calibri" panose="020F0502020204030204" pitchFamily="34" charset="0"/>
              </a:rPr>
              <a:t>Specific answer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: Rich offer of courses in 2</a:t>
            </a:r>
            <a:r>
              <a:rPr lang="en-US" sz="2600" spc="-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2600" spc="-1" dirty="0">
                <a:latin typeface="Calibri" panose="020F0502020204030204" pitchFamily="34" charset="0"/>
                <a:cs typeface="Calibri" panose="020F0502020204030204" pitchFamily="34" charset="0"/>
              </a:rPr>
              <a:t> year at </a:t>
            </a:r>
            <a:r>
              <a:rPr lang="en-GB" sz="2600" spc="-1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Göttingen.</a:t>
            </a:r>
            <a:endParaRPr lang="en-US" sz="26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362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002" y="1453507"/>
            <a:ext cx="2767768" cy="11102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68" y="2423873"/>
            <a:ext cx="1777671" cy="103044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5789" y="3561020"/>
            <a:ext cx="2183336" cy="74290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110" y="4832692"/>
            <a:ext cx="1428750" cy="55408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5176" y="3837494"/>
            <a:ext cx="1528922" cy="101742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4652" y="4207415"/>
            <a:ext cx="1626325" cy="865437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024" y="1139818"/>
            <a:ext cx="2263149" cy="150602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32307" y="5496715"/>
            <a:ext cx="1026532" cy="102196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89280" y="6007700"/>
            <a:ext cx="1428750" cy="42862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415" y="5711114"/>
            <a:ext cx="3650291" cy="59317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608" y="4266913"/>
            <a:ext cx="1453990" cy="84282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30771" y="2160006"/>
            <a:ext cx="1974518" cy="859496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8312" y="3195612"/>
            <a:ext cx="2537177" cy="70444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40141" y="1460207"/>
            <a:ext cx="2010864" cy="850974"/>
          </a:xfrm>
          <a:prstGeom prst="rect">
            <a:avLst/>
          </a:prstGeom>
        </p:spPr>
      </p:pic>
      <p:pic>
        <p:nvPicPr>
          <p:cNvPr id="1027" name="Picture 3" descr="CCIAA Firenze">
            <a:extLst>
              <a:ext uri="{FF2B5EF4-FFF2-40B4-BE49-F238E27FC236}">
                <a16:creationId xmlns:a16="http://schemas.microsoft.com/office/drawing/2014/main" id="{4C1CFBE5-A414-486A-A4EC-698E48643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74" y="2406842"/>
            <a:ext cx="1974519" cy="57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imbolo">
            <a:hlinkClick r:id="rId17"/>
            <a:extLst>
              <a:ext uri="{FF2B5EF4-FFF2-40B4-BE49-F238E27FC236}">
                <a16:creationId xmlns:a16="http://schemas.microsoft.com/office/drawing/2014/main" id="{BDBD7CA6-3AF6-4CAE-8A67-767851953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51" y="2254825"/>
            <a:ext cx="661314" cy="79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E608769-4D4A-4145-8A90-0C0A2FBCD07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49182" y="5179608"/>
            <a:ext cx="1496924" cy="493305"/>
          </a:xfrm>
          <a:prstGeom prst="rect">
            <a:avLst/>
          </a:prstGeom>
        </p:spPr>
      </p:pic>
      <p:sp>
        <p:nvSpPr>
          <p:cNvPr id="17" name="CustomShape 1">
            <a:extLst>
              <a:ext uri="{FF2B5EF4-FFF2-40B4-BE49-F238E27FC236}">
                <a16:creationId xmlns:a16="http://schemas.microsoft.com/office/drawing/2014/main" id="{2E190629-B227-1F6C-5605-11F89535B1A1}"/>
              </a:ext>
            </a:extLst>
          </p:cNvPr>
          <p:cNvSpPr/>
          <p:nvPr/>
        </p:nvSpPr>
        <p:spPr>
          <a:xfrm>
            <a:off x="621699" y="107795"/>
            <a:ext cx="8029306" cy="121464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Some </a:t>
            </a:r>
            <a:r>
              <a:rPr lang="it-IT" sz="4000" b="1" spc="-1" dirty="0" err="1">
                <a:solidFill>
                  <a:schemeClr val="bg1"/>
                </a:solidFill>
              </a:rPr>
              <a:t>students</a:t>
            </a:r>
            <a:r>
              <a:rPr lang="it-IT" sz="4000" b="1" spc="-1" dirty="0">
                <a:solidFill>
                  <a:schemeClr val="bg1"/>
                </a:solidFill>
              </a:rPr>
              <a:t> </a:t>
            </a:r>
            <a:r>
              <a:rPr lang="it-IT" sz="4000" b="1" spc="-1" dirty="0" err="1">
                <a:solidFill>
                  <a:schemeClr val="bg1"/>
                </a:solidFill>
              </a:rPr>
              <a:t>engage</a:t>
            </a:r>
            <a:r>
              <a:rPr lang="it-IT" sz="4000" b="1" spc="-1" dirty="0">
                <a:solidFill>
                  <a:schemeClr val="bg1"/>
                </a:solidFill>
              </a:rPr>
              <a:t> in </a:t>
            </a:r>
            <a:r>
              <a:rPr lang="it-IT" sz="4000" b="1" spc="-1" dirty="0" err="1">
                <a:solidFill>
                  <a:schemeClr val="bg1"/>
                </a:solidFill>
              </a:rPr>
              <a:t>traineeship</a:t>
            </a:r>
            <a:r>
              <a:rPr lang="it-IT" sz="4000" b="1" spc="-1" dirty="0">
                <a:solidFill>
                  <a:schemeClr val="bg1"/>
                </a:solidFill>
              </a:rPr>
              <a:t>: </a:t>
            </a:r>
            <a:r>
              <a:rPr lang="it-IT" sz="4000" b="1" spc="-1" dirty="0" err="1">
                <a:solidFill>
                  <a:schemeClr val="bg1"/>
                </a:solidFill>
              </a:rPr>
              <a:t>Examples</a:t>
            </a:r>
            <a:endParaRPr lang="en-US" sz="4000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8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2"/>
          <p:cNvSpPr/>
          <p:nvPr/>
        </p:nvSpPr>
        <p:spPr>
          <a:xfrm>
            <a:off x="295933" y="1134491"/>
            <a:ext cx="8592427" cy="33271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8160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Aft>
                <a:spcPts val="1400"/>
              </a:spcAft>
              <a:tabLst>
                <a:tab pos="0" algn="l"/>
              </a:tabLst>
            </a:pPr>
            <a:r>
              <a:rPr lang="it-IT" sz="2800" strike="noStrike" spc="-1" dirty="0" err="1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Exams</a:t>
            </a:r>
            <a:r>
              <a:rPr lang="it-IT" sz="2800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it-IT" sz="2800" strike="noStrike" spc="-1" dirty="0" err="1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traineeship</a:t>
            </a:r>
            <a:r>
              <a:rPr lang="it-IT" sz="2800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and </a:t>
            </a:r>
            <a:r>
              <a:rPr lang="it-IT" sz="2800" strike="noStrike" spc="-1" dirty="0" err="1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thesis</a:t>
            </a:r>
            <a:r>
              <a:rPr lang="it-IT" sz="2800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it-IT" sz="2800" strike="noStrike" spc="-1" dirty="0" err="1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abroad</a:t>
            </a:r>
            <a:endParaRPr lang="it-IT" sz="2800" strike="noStrike" spc="-1" dirty="0">
              <a:solidFill>
                <a:srgbClr val="8A1002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it-IT" sz="2800" b="1" strike="noStrike" spc="-1" dirty="0" err="1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Destinations</a:t>
            </a:r>
            <a:endParaRPr lang="it-IT" sz="2800" strike="noStrike" spc="-1" dirty="0">
              <a:solidFill>
                <a:srgbClr val="8A1002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60000" indent="-360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t-IT" sz="2800" u="sng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</a:t>
            </a:r>
            <a:r>
              <a:rPr lang="it-IT" sz="2800" u="sng" spc="-1" dirty="0" err="1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800" spc="-1" dirty="0" err="1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Belgium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spc="-1" dirty="0" err="1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Croatia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2800" spc="-1" dirty="0" err="1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Czech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Republic, France, Germany, </a:t>
            </a:r>
            <a:r>
              <a:rPr lang="it-IT" sz="2800" spc="-1" dirty="0" err="1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Greece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Netherlands, Portugal, Poland, </a:t>
            </a:r>
            <a:r>
              <a:rPr lang="it-IT" sz="2800" spc="-1" dirty="0" err="1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Spain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  <a:endParaRPr lang="it-IT" sz="2800" strike="noStrike" spc="-1" dirty="0">
              <a:solidFill>
                <a:srgbClr val="8A1002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360000" indent="-3600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it-IT" sz="2800" u="sng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non-EU countries</a:t>
            </a:r>
            <a:r>
              <a:rPr lang="it-IT" sz="2800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: Australia, China</a:t>
            </a:r>
            <a:r>
              <a:rPr lang="it-IT" sz="2800" spc="-1" dirty="0">
                <a:solidFill>
                  <a:srgbClr val="8A10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Colombia, Costarica,</a:t>
            </a:r>
            <a:r>
              <a:rPr lang="it-IT" sz="2800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Japan, Mexico, South Korea, </a:t>
            </a:r>
            <a:r>
              <a:rPr lang="it-IT" sz="2800" strike="noStrike" spc="-1" dirty="0" err="1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Turkey</a:t>
            </a:r>
            <a:r>
              <a:rPr lang="it-IT" sz="2800" strike="noStrike" spc="-1" dirty="0">
                <a:solidFill>
                  <a:srgbClr val="8A1002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UK, US, … </a:t>
            </a:r>
            <a:endParaRPr lang="en-US" sz="2800" strike="noStrike" spc="-1" dirty="0">
              <a:solidFill>
                <a:srgbClr val="8A100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600" b="0" strike="noStrike" spc="-1" dirty="0">
              <a:solidFill>
                <a:srgbClr val="8A1002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600" b="0" strike="noStrike" spc="-1" dirty="0">
              <a:solidFill>
                <a:srgbClr val="8A1002"/>
              </a:solidFill>
              <a:latin typeface="Arial"/>
            </a:endParaRPr>
          </a:p>
        </p:txBody>
      </p:sp>
      <p:pic>
        <p:nvPicPr>
          <p:cNvPr id="187" name="Picture 3_0"/>
          <p:cNvPicPr/>
          <p:nvPr/>
        </p:nvPicPr>
        <p:blipFill>
          <a:blip r:embed="rId3"/>
          <a:stretch/>
        </p:blipFill>
        <p:spPr>
          <a:xfrm>
            <a:off x="526320" y="5157360"/>
            <a:ext cx="4007520" cy="1140480"/>
          </a:xfrm>
          <a:prstGeom prst="rect">
            <a:avLst/>
          </a:prstGeom>
          <a:ln w="0">
            <a:noFill/>
          </a:ln>
        </p:spPr>
      </p:pic>
      <p:pic>
        <p:nvPicPr>
          <p:cNvPr id="188" name="Picture 6_0"/>
          <p:cNvPicPr/>
          <p:nvPr/>
        </p:nvPicPr>
        <p:blipFill>
          <a:blip r:embed="rId4"/>
          <a:stretch/>
        </p:blipFill>
        <p:spPr>
          <a:xfrm>
            <a:off x="5220000" y="4869000"/>
            <a:ext cx="3083760" cy="1473840"/>
          </a:xfrm>
          <a:prstGeom prst="rect">
            <a:avLst/>
          </a:prstGeom>
          <a:ln w="0">
            <a:noFill/>
          </a:ln>
        </p:spPr>
      </p:pic>
      <p:sp>
        <p:nvSpPr>
          <p:cNvPr id="2" name="CustomShape 1">
            <a:extLst>
              <a:ext uri="{FF2B5EF4-FFF2-40B4-BE49-F238E27FC236}">
                <a16:creationId xmlns:a16="http://schemas.microsoft.com/office/drawing/2014/main" id="{E97BDABD-AAF6-EBF2-A5B1-E7D0BB047959}"/>
              </a:ext>
            </a:extLst>
          </p:cNvPr>
          <p:cNvSpPr/>
          <p:nvPr/>
        </p:nvSpPr>
        <p:spPr>
          <a:xfrm>
            <a:off x="295933" y="0"/>
            <a:ext cx="8592427" cy="1078018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Erasmus+ </a:t>
            </a:r>
            <a:r>
              <a:rPr lang="it-IT" sz="40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program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5033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5A5C44-A2F4-4CF0-8D08-3681268E1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318" y="831350"/>
            <a:ext cx="8885323" cy="595570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Democratic Backsliding – The Subnational Impact of Chinese Development Aid on Democratic Values in Sub-Saharan Africa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Climate-Conflict nexus: A microeconomic analysis of causal pathways in Burkina Faso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The impact of populistic regimes in net foreign direct investment inflow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Pandemics as health shocks: The dynamics of health and economic activities over time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it-IT" altLang="it-IT" sz="1650" b="1" dirty="0">
                <a:solidFill>
                  <a:srgbClr val="993300"/>
                </a:solidFill>
                <a:cs typeface="Arial" panose="020B0604020202020204" pitchFamily="34" charset="0"/>
              </a:rPr>
              <a:t>Fiscal </a:t>
            </a:r>
            <a:r>
              <a:rPr lang="it-IT" altLang="it-IT" sz="1650" b="1" dirty="0" err="1">
                <a:solidFill>
                  <a:srgbClr val="993300"/>
                </a:solidFill>
                <a:cs typeface="Arial" panose="020B0604020202020204" pitchFamily="34" charset="0"/>
              </a:rPr>
              <a:t>Federalism</a:t>
            </a:r>
            <a:r>
              <a:rPr lang="it-IT" altLang="it-IT" sz="1650" b="1" dirty="0">
                <a:solidFill>
                  <a:srgbClr val="993300"/>
                </a:solidFill>
                <a:cs typeface="Arial" panose="020B0604020202020204" pitchFamily="34" charset="0"/>
              </a:rPr>
              <a:t> and </a:t>
            </a:r>
            <a:r>
              <a:rPr lang="it-IT" altLang="it-IT" sz="1650" b="1" dirty="0" err="1">
                <a:solidFill>
                  <a:srgbClr val="993300"/>
                </a:solidFill>
                <a:cs typeface="Arial" panose="020B0604020202020204" pitchFamily="34" charset="0"/>
              </a:rPr>
              <a:t>Tax</a:t>
            </a:r>
            <a:r>
              <a:rPr lang="it-IT" altLang="it-IT" sz="1650" b="1" dirty="0">
                <a:solidFill>
                  <a:srgbClr val="993300"/>
                </a:solidFill>
                <a:cs typeface="Arial" panose="020B0604020202020204" pitchFamily="34" charset="0"/>
              </a:rPr>
              <a:t> </a:t>
            </a:r>
            <a:r>
              <a:rPr lang="it-IT" altLang="it-IT" sz="1650" b="1" dirty="0" err="1">
                <a:solidFill>
                  <a:srgbClr val="993300"/>
                </a:solidFill>
                <a:cs typeface="Arial" panose="020B0604020202020204" pitchFamily="34" charset="0"/>
              </a:rPr>
              <a:t>Competition</a:t>
            </a:r>
            <a:r>
              <a:rPr lang="it-IT" altLang="it-IT" sz="1650" b="1" dirty="0">
                <a:solidFill>
                  <a:srgbClr val="993300"/>
                </a:solidFill>
                <a:cs typeface="Arial" panose="020B0604020202020204" pitchFamily="34" charset="0"/>
              </a:rPr>
              <a:t>. The Case of the </a:t>
            </a:r>
            <a:r>
              <a:rPr lang="it-IT" altLang="it-IT" sz="1650" b="1" dirty="0" err="1">
                <a:solidFill>
                  <a:srgbClr val="993300"/>
                </a:solidFill>
                <a:cs typeface="Arial" panose="020B0604020202020204" pitchFamily="34" charset="0"/>
              </a:rPr>
              <a:t>Italian</a:t>
            </a:r>
            <a:r>
              <a:rPr lang="it-IT" altLang="it-IT" sz="1650" b="1" dirty="0">
                <a:solidFill>
                  <a:srgbClr val="993300"/>
                </a:solidFill>
                <a:cs typeface="Arial" panose="020B0604020202020204" pitchFamily="34" charset="0"/>
              </a:rPr>
              <a:t> </a:t>
            </a:r>
            <a:r>
              <a:rPr lang="it-IT" altLang="it-IT" sz="1650" b="1" dirty="0" err="1">
                <a:solidFill>
                  <a:srgbClr val="993300"/>
                </a:solidFill>
                <a:cs typeface="Arial" panose="020B0604020202020204" pitchFamily="34" charset="0"/>
              </a:rPr>
              <a:t>Intergovernmental</a:t>
            </a:r>
            <a:r>
              <a:rPr lang="it-IT" altLang="it-IT" sz="1650" b="1" dirty="0">
                <a:solidFill>
                  <a:srgbClr val="993300"/>
                </a:solidFill>
                <a:cs typeface="Arial" panose="020B0604020202020204" pitchFamily="34" charset="0"/>
              </a:rPr>
              <a:t> </a:t>
            </a:r>
            <a:r>
              <a:rPr lang="it-IT" altLang="it-IT" sz="1650" b="1" dirty="0" err="1">
                <a:solidFill>
                  <a:srgbClr val="993300"/>
                </a:solidFill>
                <a:cs typeface="Arial" panose="020B0604020202020204" pitchFamily="34" charset="0"/>
              </a:rPr>
              <a:t>Transfers</a:t>
            </a:r>
            <a:endParaRPr lang="it-IT" altLang="it-IT" sz="1650" b="1" dirty="0">
              <a:solidFill>
                <a:srgbClr val="993300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Social Networks and Labor Market: a Model of Job Search and Information Transmission through Word-of-Mouth Communication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Gender Gaps and the Sandwich Generation in the Italian Labor Market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Collusion in times of </a:t>
            </a:r>
            <a:r>
              <a:rPr lang="en-US" sz="1650" b="1" dirty="0" err="1">
                <a:solidFill>
                  <a:srgbClr val="993300"/>
                </a:solidFill>
              </a:rPr>
              <a:t>Shrinkflation</a:t>
            </a:r>
            <a:endParaRPr lang="en-US" sz="1650" b="1" dirty="0">
              <a:solidFill>
                <a:srgbClr val="9933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On the individual incentives to bundle in oligopoly, published in </a:t>
            </a:r>
            <a:r>
              <a:rPr lang="en-US" sz="1650" b="1" u="sng" dirty="0">
                <a:solidFill>
                  <a:srgbClr val="993300"/>
                </a:solidFill>
              </a:rPr>
              <a:t>Journal of Economic Behavior and Organization</a:t>
            </a:r>
            <a:r>
              <a:rPr lang="en-US" sz="1650" b="1" dirty="0">
                <a:solidFill>
                  <a:srgbClr val="993300"/>
                </a:solidFill>
              </a:rPr>
              <a:t> 2021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General equilibrium and altruistic preferences, published in </a:t>
            </a:r>
            <a:r>
              <a:rPr lang="en-US" sz="1650" b="1" u="sng" dirty="0">
                <a:solidFill>
                  <a:srgbClr val="993300"/>
                </a:solidFill>
              </a:rPr>
              <a:t>Decisions in Economics and Finance</a:t>
            </a:r>
            <a:r>
              <a:rPr lang="en-US" sz="1650" b="1" dirty="0">
                <a:solidFill>
                  <a:srgbClr val="993300"/>
                </a:solidFill>
              </a:rPr>
              <a:t> 2025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 err="1">
                <a:solidFill>
                  <a:srgbClr val="993300"/>
                </a:solidFill>
              </a:rPr>
              <a:t>Brexit</a:t>
            </a:r>
            <a:r>
              <a:rPr lang="en-US" sz="1650" b="1" dirty="0">
                <a:solidFill>
                  <a:srgbClr val="993300"/>
                </a:solidFill>
              </a:rPr>
              <a:t>: the economic consequences of leaving Single Market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Heterogeneous expectations in a </a:t>
            </a:r>
            <a:r>
              <a:rPr lang="en-US" sz="1650" b="1" dirty="0" err="1">
                <a:solidFill>
                  <a:srgbClr val="993300"/>
                </a:solidFill>
              </a:rPr>
              <a:t>behavioural</a:t>
            </a:r>
            <a:r>
              <a:rPr lang="en-US" sz="1650" b="1" dirty="0">
                <a:solidFill>
                  <a:srgbClr val="993300"/>
                </a:solidFill>
              </a:rPr>
              <a:t> New Keynesian model with fiscal policy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The impact of monetary policy on the financial market: Evidence from the UK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</a:pPr>
            <a:r>
              <a:rPr lang="en-US" sz="1650" b="1" dirty="0">
                <a:solidFill>
                  <a:srgbClr val="993300"/>
                </a:solidFill>
              </a:rPr>
              <a:t>Gaussian mixture models to assess the convergence of EU regions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993300"/>
              </a:solidFill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578C8601-19E0-3B2A-46D2-8A51B33F1483}"/>
              </a:ext>
            </a:extLst>
          </p:cNvPr>
          <p:cNvSpPr/>
          <p:nvPr/>
        </p:nvSpPr>
        <p:spPr>
          <a:xfrm>
            <a:off x="1092660" y="0"/>
            <a:ext cx="6704304" cy="83135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 err="1">
                <a:solidFill>
                  <a:schemeClr val="bg1"/>
                </a:solidFill>
              </a:rPr>
              <a:t>Titles</a:t>
            </a:r>
            <a:r>
              <a:rPr lang="it-IT" sz="4000" b="1" spc="-1" dirty="0">
                <a:solidFill>
                  <a:schemeClr val="bg1"/>
                </a:solidFill>
              </a:rPr>
              <a:t> of some </a:t>
            </a:r>
            <a:r>
              <a:rPr lang="it-IT" sz="4000" b="1" spc="-1" dirty="0" err="1">
                <a:solidFill>
                  <a:schemeClr val="bg1"/>
                </a:solidFill>
              </a:rPr>
              <a:t>MSc</a:t>
            </a:r>
            <a:r>
              <a:rPr lang="it-IT" sz="4000" b="1" spc="-1" dirty="0">
                <a:solidFill>
                  <a:schemeClr val="bg1"/>
                </a:solidFill>
              </a:rPr>
              <a:t> </a:t>
            </a:r>
            <a:r>
              <a:rPr lang="it-IT" sz="4000" b="1" spc="-1" dirty="0" err="1">
                <a:solidFill>
                  <a:schemeClr val="bg1"/>
                </a:solidFill>
              </a:rPr>
              <a:t>theses</a:t>
            </a:r>
            <a:endParaRPr lang="en-US" sz="4000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481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2"/>
          <p:cNvSpPr/>
          <p:nvPr/>
        </p:nvSpPr>
        <p:spPr>
          <a:xfrm>
            <a:off x="425306" y="1335782"/>
            <a:ext cx="8227080" cy="33348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600" b="1" spc="-1" dirty="0">
                <a:solidFill>
                  <a:srgbClr val="993300"/>
                </a:solidFill>
              </a:rPr>
              <a:t>The Econometric Game</a:t>
            </a:r>
            <a:endParaRPr lang="en-US" sz="2600" b="1" dirty="0">
              <a:solidFill>
                <a:srgbClr val="993300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600" b="1" spc="-1" dirty="0">
                <a:solidFill>
                  <a:srgbClr val="993300"/>
                </a:solidFill>
              </a:rPr>
              <a:t>SIMUVACTION on Artificial Intelligence</a:t>
            </a:r>
          </a:p>
          <a:p>
            <a:pPr marL="457200" indent="-457200">
              <a:lnSpc>
                <a:spcPct val="100000"/>
              </a:lnSpc>
              <a:spcBef>
                <a:spcPts val="561"/>
              </a:spcBef>
              <a:buFont typeface="Arial" panose="020B0604020202020204" pitchFamily="34" charset="0"/>
              <a:buChar char="•"/>
            </a:pPr>
            <a:r>
              <a:rPr lang="en-US" sz="2600" b="1" spc="-1" dirty="0">
                <a:solidFill>
                  <a:srgbClr val="993300"/>
                </a:solidFill>
              </a:rPr>
              <a:t>Syracuse University in Florence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AD928FAB-A945-489A-97A0-F51DDB43DE61}"/>
              </a:ext>
            </a:extLst>
          </p:cNvPr>
          <p:cNvSpPr txBox="1">
            <a:spLocks/>
          </p:cNvSpPr>
          <p:nvPr/>
        </p:nvSpPr>
        <p:spPr>
          <a:xfrm>
            <a:off x="628649" y="1858297"/>
            <a:ext cx="8023737" cy="4876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25" b="1" dirty="0"/>
          </a:p>
          <a:p>
            <a:endParaRPr lang="it-IT" dirty="0"/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236EA93E-9F8A-E7E4-D37A-46C343485505}"/>
              </a:ext>
            </a:extLst>
          </p:cNvPr>
          <p:cNvSpPr/>
          <p:nvPr/>
        </p:nvSpPr>
        <p:spPr>
          <a:xfrm>
            <a:off x="48223" y="154968"/>
            <a:ext cx="9085503" cy="83135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4000" b="1" spc="-1" dirty="0">
                <a:solidFill>
                  <a:schemeClr val="bg1"/>
                </a:solidFill>
              </a:rPr>
              <a:t>Additional international activities</a:t>
            </a:r>
          </a:p>
        </p:txBody>
      </p:sp>
    </p:spTree>
    <p:extLst>
      <p:ext uri="{BB962C8B-B14F-4D97-AF65-F5344CB8AC3E}">
        <p14:creationId xmlns:p14="http://schemas.microsoft.com/office/powerpoint/2010/main" val="13623886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78086" y="3077445"/>
            <a:ext cx="1586401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993300"/>
                </a:solidFill>
              </a:rPr>
              <a:t>Our</a:t>
            </a:r>
            <a:r>
              <a:rPr lang="it-IT" sz="1800" b="1" dirty="0">
                <a:solidFill>
                  <a:srgbClr val="993300"/>
                </a:solidFill>
              </a:rPr>
              <a:t> Team</a:t>
            </a:r>
          </a:p>
          <a:p>
            <a:r>
              <a:rPr lang="it-IT" sz="1800" b="1" dirty="0">
                <a:solidFill>
                  <a:srgbClr val="993300"/>
                </a:solidFill>
              </a:rPr>
              <a:t>for </a:t>
            </a:r>
            <a:r>
              <a:rPr lang="it-IT" sz="1800" b="1" dirty="0" err="1">
                <a:solidFill>
                  <a:srgbClr val="993300"/>
                </a:solidFill>
              </a:rPr>
              <a:t>year</a:t>
            </a:r>
            <a:r>
              <a:rPr lang="it-IT" sz="1800" b="1" dirty="0">
                <a:solidFill>
                  <a:srgbClr val="993300"/>
                </a:solidFill>
              </a:rPr>
              <a:t> 2023</a:t>
            </a:r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3494987" y="2607448"/>
            <a:ext cx="4550756" cy="12898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800" b="1" dirty="0">
              <a:solidFill>
                <a:srgbClr val="2E558E"/>
              </a:solidFill>
            </a:endParaRPr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7" y="5988569"/>
            <a:ext cx="1151634" cy="60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152728" y="1220779"/>
            <a:ext cx="8991272" cy="121854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600" dirty="0" err="1">
                <a:solidFill>
                  <a:schemeClr val="tx1"/>
                </a:solidFill>
              </a:rPr>
              <a:t>UniFi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has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been</a:t>
            </a:r>
            <a:r>
              <a:rPr lang="it-IT" sz="2600" dirty="0">
                <a:solidFill>
                  <a:schemeClr val="tx1"/>
                </a:solidFill>
              </a:rPr>
              <a:t> selected to </a:t>
            </a:r>
            <a:r>
              <a:rPr lang="it-IT" sz="2600" dirty="0" err="1">
                <a:solidFill>
                  <a:schemeClr val="tx1"/>
                </a:solidFill>
              </a:rPr>
              <a:t>participate</a:t>
            </a:r>
            <a:r>
              <a:rPr lang="it-IT" sz="2600" dirty="0">
                <a:solidFill>
                  <a:schemeClr val="tx1"/>
                </a:solidFill>
              </a:rPr>
              <a:t> in the </a:t>
            </a:r>
            <a:r>
              <a:rPr lang="it-IT" sz="2600" dirty="0" err="1">
                <a:solidFill>
                  <a:schemeClr val="tx1"/>
                </a:solidFill>
              </a:rPr>
              <a:t>latest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editions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it-IT" sz="2600" dirty="0">
                <a:solidFill>
                  <a:schemeClr val="tx1"/>
                </a:solidFill>
              </a:rPr>
              <a:t>of the </a:t>
            </a:r>
            <a:r>
              <a:rPr lang="it-IT" sz="2600" dirty="0" err="1">
                <a:solidFill>
                  <a:schemeClr val="tx1"/>
                </a:solidFill>
              </a:rPr>
              <a:t>Econometric</a:t>
            </a:r>
            <a:r>
              <a:rPr lang="it-IT" sz="2600" dirty="0">
                <a:solidFill>
                  <a:schemeClr val="tx1"/>
                </a:solidFill>
              </a:rPr>
              <a:t> Game, </a:t>
            </a:r>
            <a:r>
              <a:rPr lang="it-IT" sz="2600" dirty="0" err="1">
                <a:solidFill>
                  <a:schemeClr val="tx1"/>
                </a:solidFill>
              </a:rPr>
              <a:t>held</a:t>
            </a:r>
            <a:r>
              <a:rPr lang="it-IT" sz="2600" dirty="0">
                <a:solidFill>
                  <a:schemeClr val="tx1"/>
                </a:solidFill>
              </a:rPr>
              <a:t> in Amsterdam (Netherlands)</a:t>
            </a:r>
          </a:p>
          <a:p>
            <a:pPr algn="ctr"/>
            <a:r>
              <a:rPr lang="it-IT" sz="2600" dirty="0" err="1">
                <a:solidFill>
                  <a:schemeClr val="tx1"/>
                </a:solidFill>
              </a:rPr>
              <a:t>Each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year</a:t>
            </a:r>
            <a:r>
              <a:rPr lang="it-IT" sz="2600" dirty="0">
                <a:solidFill>
                  <a:schemeClr val="tx1"/>
                </a:solidFill>
              </a:rPr>
              <a:t>, </a:t>
            </a:r>
            <a:r>
              <a:rPr lang="it-IT" sz="2600" dirty="0" err="1">
                <a:solidFill>
                  <a:schemeClr val="tx1"/>
                </a:solidFill>
              </a:rPr>
              <a:t>one</a:t>
            </a:r>
            <a:r>
              <a:rPr lang="it-IT" sz="2600" dirty="0">
                <a:solidFill>
                  <a:schemeClr val="tx1"/>
                </a:solidFill>
              </a:rPr>
              <a:t> of </a:t>
            </a:r>
            <a:r>
              <a:rPr lang="it-IT" sz="2600" dirty="0" err="1">
                <a:solidFill>
                  <a:schemeClr val="tx1"/>
                </a:solidFill>
              </a:rPr>
              <a:t>our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students</a:t>
            </a:r>
            <a:r>
              <a:rPr lang="it-IT" sz="2600" dirty="0">
                <a:solidFill>
                  <a:schemeClr val="tx1"/>
                </a:solidFill>
              </a:rPr>
              <a:t> </a:t>
            </a:r>
            <a:r>
              <a:rPr lang="it-IT" sz="2600" dirty="0" err="1">
                <a:solidFill>
                  <a:schemeClr val="tx1"/>
                </a:solidFill>
              </a:rPr>
              <a:t>is</a:t>
            </a:r>
            <a:r>
              <a:rPr lang="it-IT" sz="2600" dirty="0">
                <a:solidFill>
                  <a:schemeClr val="tx1"/>
                </a:solidFill>
              </a:rPr>
              <a:t> in the </a:t>
            </a:r>
            <a:r>
              <a:rPr lang="it-IT" sz="2600" dirty="0" err="1">
                <a:solidFill>
                  <a:schemeClr val="tx1"/>
                </a:solidFill>
              </a:rPr>
              <a:t>Unifi</a:t>
            </a:r>
            <a:r>
              <a:rPr lang="it-IT" sz="2600" dirty="0">
                <a:solidFill>
                  <a:schemeClr val="tx1"/>
                </a:solidFill>
              </a:rPr>
              <a:t> team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9F817E5-C01D-481E-99E2-CE15F3A51FA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97" y="3761045"/>
            <a:ext cx="1988616" cy="2891674"/>
          </a:xfrm>
          <a:prstGeom prst="rect">
            <a:avLst/>
          </a:prstGeom>
        </p:spPr>
      </p:pic>
      <p:sp>
        <p:nvSpPr>
          <p:cNvPr id="8" name="CustomShape 1">
            <a:extLst>
              <a:ext uri="{FF2B5EF4-FFF2-40B4-BE49-F238E27FC236}">
                <a16:creationId xmlns:a16="http://schemas.microsoft.com/office/drawing/2014/main" id="{AE42E92B-C566-1753-82BC-44AE62214A14}"/>
              </a:ext>
            </a:extLst>
          </p:cNvPr>
          <p:cNvSpPr/>
          <p:nvPr/>
        </p:nvSpPr>
        <p:spPr>
          <a:xfrm>
            <a:off x="92378" y="134737"/>
            <a:ext cx="9085503" cy="83135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4000" b="1" spc="-1" dirty="0" err="1">
                <a:solidFill>
                  <a:schemeClr val="bg1"/>
                </a:solidFill>
              </a:rPr>
              <a:t>UniFi</a:t>
            </a:r>
            <a:r>
              <a:rPr lang="en-US" sz="4000" b="1" spc="-1" dirty="0">
                <a:solidFill>
                  <a:schemeClr val="bg1"/>
                </a:solidFill>
              </a:rPr>
              <a:t> at the </a:t>
            </a:r>
            <a:r>
              <a:rPr lang="en-US" sz="4000" b="1" u="sng" spc="-1" dirty="0">
                <a:solidFill>
                  <a:schemeClr val="bg1"/>
                </a:solidFill>
              </a:rPr>
              <a:t>Econometric Game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70CA510-C39C-4364-959E-2911D7707C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74" y="2561086"/>
            <a:ext cx="2617663" cy="2081396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:a16="http://schemas.microsoft.com/office/drawing/2014/main" id="{2450DD85-A647-4785-86A5-2BE18A99AD9B}"/>
              </a:ext>
            </a:extLst>
          </p:cNvPr>
          <p:cNvSpPr txBox="1">
            <a:spLocks/>
          </p:cNvSpPr>
          <p:nvPr/>
        </p:nvSpPr>
        <p:spPr>
          <a:xfrm>
            <a:off x="2404757" y="5925585"/>
            <a:ext cx="1556556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993300"/>
                </a:solidFill>
              </a:rPr>
              <a:t>Our</a:t>
            </a:r>
            <a:r>
              <a:rPr lang="it-IT" sz="1800" b="1" dirty="0">
                <a:solidFill>
                  <a:srgbClr val="993300"/>
                </a:solidFill>
              </a:rPr>
              <a:t> Team</a:t>
            </a:r>
          </a:p>
          <a:p>
            <a:r>
              <a:rPr lang="it-IT" sz="1800" b="1" dirty="0">
                <a:solidFill>
                  <a:srgbClr val="993300"/>
                </a:solidFill>
              </a:rPr>
              <a:t>for </a:t>
            </a:r>
            <a:r>
              <a:rPr lang="it-IT" sz="1800" b="1" dirty="0" err="1">
                <a:solidFill>
                  <a:srgbClr val="993300"/>
                </a:solidFill>
              </a:rPr>
              <a:t>year</a:t>
            </a:r>
            <a:r>
              <a:rPr lang="it-IT" sz="1800" b="1" dirty="0">
                <a:solidFill>
                  <a:srgbClr val="993300"/>
                </a:solidFill>
              </a:rPr>
              <a:t> 2025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CBAECA0D-9788-452F-9DA7-2D488DF6193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298" y="4659291"/>
            <a:ext cx="2931611" cy="2198709"/>
          </a:xfrm>
          <a:prstGeom prst="rect">
            <a:avLst/>
          </a:prstGeom>
        </p:spPr>
      </p:pic>
      <p:sp>
        <p:nvSpPr>
          <p:cNvPr id="18" name="Titolo 1">
            <a:extLst>
              <a:ext uri="{FF2B5EF4-FFF2-40B4-BE49-F238E27FC236}">
                <a16:creationId xmlns:a16="http://schemas.microsoft.com/office/drawing/2014/main" id="{07495953-8116-417D-9F70-513C017FA463}"/>
              </a:ext>
            </a:extLst>
          </p:cNvPr>
          <p:cNvSpPr txBox="1">
            <a:spLocks/>
          </p:cNvSpPr>
          <p:nvPr/>
        </p:nvSpPr>
        <p:spPr>
          <a:xfrm>
            <a:off x="1938431" y="2562254"/>
            <a:ext cx="1556556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993300"/>
                </a:solidFill>
              </a:rPr>
              <a:t>Our</a:t>
            </a:r>
            <a:r>
              <a:rPr lang="it-IT" sz="1800" b="1" dirty="0">
                <a:solidFill>
                  <a:srgbClr val="993300"/>
                </a:solidFill>
              </a:rPr>
              <a:t> Team</a:t>
            </a:r>
          </a:p>
          <a:p>
            <a:r>
              <a:rPr lang="it-IT" sz="1800" b="1" dirty="0">
                <a:solidFill>
                  <a:srgbClr val="993300"/>
                </a:solidFill>
              </a:rPr>
              <a:t>for </a:t>
            </a:r>
            <a:r>
              <a:rPr lang="it-IT" sz="1800" b="1" dirty="0" err="1">
                <a:solidFill>
                  <a:srgbClr val="993300"/>
                </a:solidFill>
              </a:rPr>
              <a:t>year</a:t>
            </a:r>
            <a:r>
              <a:rPr lang="it-IT" sz="1800" b="1" dirty="0">
                <a:solidFill>
                  <a:srgbClr val="993300"/>
                </a:solidFill>
              </a:rPr>
              <a:t> 2024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DB6449F8-4E5E-4097-B395-D0146C2B837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69" y="2558134"/>
            <a:ext cx="2815674" cy="2111756"/>
          </a:xfrm>
          <a:prstGeom prst="rect">
            <a:avLst/>
          </a:prstGeom>
        </p:spPr>
      </p:pic>
      <p:sp>
        <p:nvSpPr>
          <p:cNvPr id="19" name="Titolo 1">
            <a:extLst>
              <a:ext uri="{FF2B5EF4-FFF2-40B4-BE49-F238E27FC236}">
                <a16:creationId xmlns:a16="http://schemas.microsoft.com/office/drawing/2014/main" id="{91987FBA-EA01-4A75-B7D1-0C47BD5AEEAB}"/>
              </a:ext>
            </a:extLst>
          </p:cNvPr>
          <p:cNvSpPr txBox="1">
            <a:spLocks/>
          </p:cNvSpPr>
          <p:nvPr/>
        </p:nvSpPr>
        <p:spPr>
          <a:xfrm>
            <a:off x="7219678" y="4631674"/>
            <a:ext cx="1523296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 err="1">
                <a:solidFill>
                  <a:srgbClr val="993300"/>
                </a:solidFill>
              </a:rPr>
              <a:t>Our</a:t>
            </a:r>
            <a:r>
              <a:rPr lang="it-IT" sz="1800" b="1" dirty="0">
                <a:solidFill>
                  <a:srgbClr val="993300"/>
                </a:solidFill>
              </a:rPr>
              <a:t> Team</a:t>
            </a:r>
          </a:p>
          <a:p>
            <a:r>
              <a:rPr lang="it-IT" sz="1800" b="1" dirty="0" err="1">
                <a:solidFill>
                  <a:srgbClr val="993300"/>
                </a:solidFill>
              </a:rPr>
              <a:t>year</a:t>
            </a:r>
            <a:r>
              <a:rPr lang="it-IT" sz="1800" b="1" dirty="0">
                <a:solidFill>
                  <a:srgbClr val="993300"/>
                </a:solidFill>
              </a:rPr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4908890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5BAF9643-41DE-0DB0-9356-7D450BADA11A}"/>
              </a:ext>
            </a:extLst>
          </p:cNvPr>
          <p:cNvSpPr/>
          <p:nvPr/>
        </p:nvSpPr>
        <p:spPr>
          <a:xfrm>
            <a:off x="79828" y="228920"/>
            <a:ext cx="8780492" cy="130559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4000" b="1" spc="-1" dirty="0">
                <a:solidFill>
                  <a:schemeClr val="bg1"/>
                </a:solidFill>
              </a:rPr>
              <a:t>Universities participating in</a:t>
            </a:r>
          </a:p>
          <a:p>
            <a:pPr algn="ctr"/>
            <a:r>
              <a:rPr lang="en-US" sz="4000" b="1" spc="-1" dirty="0">
                <a:solidFill>
                  <a:schemeClr val="bg1"/>
                </a:solidFill>
              </a:rPr>
              <a:t>the Econometric Game 2025  </a:t>
            </a:r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081515"/>
              </p:ext>
            </p:extLst>
          </p:nvPr>
        </p:nvGraphicFramePr>
        <p:xfrm>
          <a:off x="149818" y="1534510"/>
          <a:ext cx="884436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481">
                  <a:extLst>
                    <a:ext uri="{9D8B030D-6E8A-4147-A177-3AD203B41FA5}">
                      <a16:colId xmlns:a16="http://schemas.microsoft.com/office/drawing/2014/main" val="103557181"/>
                    </a:ext>
                  </a:extLst>
                </a:gridCol>
                <a:gridCol w="4470882">
                  <a:extLst>
                    <a:ext uri="{9D8B030D-6E8A-4147-A177-3AD203B41FA5}">
                      <a16:colId xmlns:a16="http://schemas.microsoft.com/office/drawing/2014/main" val="2296800129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5963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pc="-1" dirty="0"/>
                        <a:t>Aarhus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>
                          <a:latin typeface="+mn-lt"/>
                        </a:rPr>
                        <a:t>Leibniz (Hannover)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3582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Aix Marseille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Maastricht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825178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Amsterdam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Orleans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0138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Antwerp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pc="-1" dirty="0"/>
                        <a:t>Oxford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655606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Athens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 err="1">
                          <a:latin typeface="+mn-lt"/>
                        </a:rPr>
                        <a:t>Institut</a:t>
                      </a:r>
                      <a:r>
                        <a:rPr lang="en-US" sz="1400" b="0" strike="noStrike" spc="-1" dirty="0">
                          <a:latin typeface="+mn-lt"/>
                        </a:rPr>
                        <a:t> Polytechnique de 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18383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>
                          <a:latin typeface="+mn-lt"/>
                        </a:rPr>
                        <a:t>Bologna</a:t>
                      </a:r>
                      <a:endParaRPr lang="en-US" sz="1400" spc="-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Poznan</a:t>
                      </a:r>
                      <a:endParaRPr lang="en-US" sz="1400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428139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Cambridge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 err="1"/>
                        <a:t>SciencesPo</a:t>
                      </a:r>
                      <a:r>
                        <a:rPr lang="en-US" sz="1400" spc="-1" dirty="0"/>
                        <a:t> (Paris)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06382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400" dirty="0"/>
                        <a:t>Carlos III (Madrid)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Seoul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15897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Copenhagen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 err="1">
                          <a:latin typeface="+mn-lt"/>
                        </a:rPr>
                        <a:t>Shg</a:t>
                      </a:r>
                      <a:r>
                        <a:rPr lang="en-US" sz="1400" spc="-1" dirty="0">
                          <a:latin typeface="+mn-lt"/>
                        </a:rPr>
                        <a:t> </a:t>
                      </a:r>
                      <a:r>
                        <a:rPr lang="en-US" sz="1400" spc="-1" baseline="0" dirty="0">
                          <a:latin typeface="+mn-lt"/>
                        </a:rPr>
                        <a:t>School of Economics (Warsaw)</a:t>
                      </a:r>
                      <a:endParaRPr lang="it-IT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32222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 spc="-1" dirty="0">
                          <a:latin typeface="+mn-lt"/>
                        </a:rPr>
                        <a:t>Erasmus (Rotterdam)</a:t>
                      </a:r>
                      <a:endParaRPr lang="en-US" sz="1400" spc="-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Singapore</a:t>
                      </a:r>
                      <a:endParaRPr lang="en-US" sz="1400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30354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Florence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Southampton </a:t>
                      </a:r>
                      <a:endParaRPr lang="en-US" sz="1400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35539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Gent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St. </a:t>
                      </a:r>
                      <a:r>
                        <a:rPr lang="en-US" sz="1400" spc="-1" dirty="0" err="1">
                          <a:latin typeface="+mn-lt"/>
                        </a:rPr>
                        <a:t>Gallen</a:t>
                      </a:r>
                      <a:endParaRPr lang="en-US" sz="1400" spc="-1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02283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Groningen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Stockholm School of Economics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28248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/>
                        <a:t>Harvard 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03724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Lausanne</a:t>
                      </a:r>
                      <a:endParaRPr lang="en-US" sz="1400" b="0" strike="noStrike" spc="-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pc="-1" dirty="0">
                          <a:latin typeface="+mn-lt"/>
                        </a:rPr>
                        <a:t>Warsaw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91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1070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 txBox="1">
            <a:spLocks/>
          </p:cNvSpPr>
          <p:nvPr/>
        </p:nvSpPr>
        <p:spPr>
          <a:xfrm>
            <a:off x="3494987" y="2607448"/>
            <a:ext cx="4550756" cy="128985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it-IT" sz="1800" b="1" dirty="0">
              <a:solidFill>
                <a:srgbClr val="2E558E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210932" y="996119"/>
            <a:ext cx="8745198" cy="128337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rgbClr val="8A1002"/>
                </a:solidFill>
              </a:rPr>
              <a:t>Some </a:t>
            </a:r>
            <a:r>
              <a:rPr lang="it-IT" sz="2000" b="1" dirty="0" err="1">
                <a:solidFill>
                  <a:srgbClr val="8A1002"/>
                </a:solidFill>
              </a:rPr>
              <a:t>students</a:t>
            </a:r>
            <a:r>
              <a:rPr lang="it-IT" sz="2000" b="1" dirty="0">
                <a:solidFill>
                  <a:srgbClr val="8A1002"/>
                </a:solidFill>
              </a:rPr>
              <a:t> of the </a:t>
            </a:r>
            <a:r>
              <a:rPr lang="it-IT" sz="2000" b="1" dirty="0" err="1">
                <a:solidFill>
                  <a:srgbClr val="8A1002"/>
                </a:solidFill>
              </a:rPr>
              <a:t>MSc</a:t>
            </a:r>
            <a:r>
              <a:rPr lang="it-IT" sz="2000" b="1" dirty="0">
                <a:solidFill>
                  <a:srgbClr val="8A1002"/>
                </a:solidFill>
              </a:rPr>
              <a:t> </a:t>
            </a:r>
            <a:r>
              <a:rPr lang="it-IT" sz="2000" b="1" dirty="0" err="1">
                <a:solidFill>
                  <a:srgbClr val="8A1002"/>
                </a:solidFill>
              </a:rPr>
              <a:t>participated</a:t>
            </a:r>
            <a:r>
              <a:rPr lang="it-IT" sz="2000" b="1" dirty="0">
                <a:solidFill>
                  <a:srgbClr val="8A1002"/>
                </a:solidFill>
              </a:rPr>
              <a:t> in </a:t>
            </a:r>
            <a:r>
              <a:rPr lang="it-IT" sz="2000" b="1" dirty="0" err="1">
                <a:solidFill>
                  <a:srgbClr val="8A1002"/>
                </a:solidFill>
              </a:rPr>
              <a:t>years</a:t>
            </a:r>
            <a:r>
              <a:rPr lang="it-IT" sz="2000" b="1" dirty="0">
                <a:solidFill>
                  <a:srgbClr val="8A1002"/>
                </a:solidFill>
              </a:rPr>
              <a:t> 2023, 2024, 2025 in SIMUVACTION on </a:t>
            </a:r>
            <a:r>
              <a:rPr lang="en-US" sz="2000" b="1" dirty="0">
                <a:solidFill>
                  <a:srgbClr val="8A1002"/>
                </a:solidFill>
              </a:rPr>
              <a:t>Artificial Intelligence</a:t>
            </a:r>
          </a:p>
          <a:p>
            <a:pPr algn="ctr"/>
            <a:r>
              <a:rPr lang="en-US" sz="2000" b="1" dirty="0">
                <a:solidFill>
                  <a:srgbClr val="8A1002"/>
                </a:solidFill>
              </a:rPr>
              <a:t>In year 2026: AI and </a:t>
            </a:r>
            <a:r>
              <a:rPr lang="en-US" sz="2000" b="1" dirty="0" err="1">
                <a:solidFill>
                  <a:srgbClr val="8A1002"/>
                </a:solidFill>
              </a:rPr>
              <a:t>Eduction</a:t>
            </a:r>
            <a:r>
              <a:rPr lang="en-US" sz="2000" b="1" dirty="0">
                <a:solidFill>
                  <a:srgbClr val="8A1002"/>
                </a:solidFill>
              </a:rPr>
              <a:t> on a Global Stage,</a:t>
            </a:r>
          </a:p>
          <a:p>
            <a:pPr algn="ctr"/>
            <a:r>
              <a:rPr lang="en-US" sz="2000" b="1" dirty="0">
                <a:solidFill>
                  <a:srgbClr val="8A1002"/>
                </a:solidFill>
              </a:rPr>
              <a:t>in Paris-Versailles (France), March 22-27</a:t>
            </a:r>
            <a:endParaRPr lang="it-IT" sz="2000" b="1" dirty="0">
              <a:solidFill>
                <a:srgbClr val="8A1002"/>
              </a:solidFill>
            </a:endParaRPr>
          </a:p>
        </p:txBody>
      </p:sp>
      <p:pic>
        <p:nvPicPr>
          <p:cNvPr id="1028" name="Picture 4" descr="https://static.wixstatic.com/media/4c8c86_cf2f98918a084317a388eb68ee3f1832~mv2.jpg/v1/fill/w_703,h_469,al_c,q_80,usm_0.66_1.00_0.01,enc_auto/4c8c86_cf2f98918a084317a388eb68ee3f1832~mv2.jpg">
            <a:extLst>
              <a:ext uri="{FF2B5EF4-FFF2-40B4-BE49-F238E27FC236}">
                <a16:creationId xmlns:a16="http://schemas.microsoft.com/office/drawing/2014/main" id="{96F64F34-E0E4-4CF8-8B82-15D5D27A2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32" y="3051654"/>
            <a:ext cx="2963833" cy="1977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18F900D6-AA9A-49AB-B40C-A9A7AB612599}"/>
              </a:ext>
            </a:extLst>
          </p:cNvPr>
          <p:cNvSpPr/>
          <p:nvPr/>
        </p:nvSpPr>
        <p:spPr>
          <a:xfrm>
            <a:off x="254003" y="5402690"/>
            <a:ext cx="3240984" cy="106585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8A1002"/>
                </a:solidFill>
              </a:rPr>
              <a:t>Students from across the world write, debate, and vote about global governance of AI</a:t>
            </a:r>
            <a:endParaRPr lang="it-IT" sz="1600" b="1" dirty="0">
              <a:solidFill>
                <a:srgbClr val="8A1002"/>
              </a:solidFill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C8A6226B-53B3-EF06-0492-64C51CFD908E}"/>
              </a:ext>
            </a:extLst>
          </p:cNvPr>
          <p:cNvSpPr/>
          <p:nvPr/>
        </p:nvSpPr>
        <p:spPr>
          <a:xfrm>
            <a:off x="53361" y="112446"/>
            <a:ext cx="9085503" cy="83135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4000" b="1" u="sng" spc="-1" dirty="0" err="1">
                <a:solidFill>
                  <a:schemeClr val="bg1"/>
                </a:solidFill>
              </a:rPr>
              <a:t>Simuvaction</a:t>
            </a:r>
            <a:r>
              <a:rPr lang="en-US" sz="4000" b="1" spc="-1" dirty="0">
                <a:solidFill>
                  <a:schemeClr val="bg1"/>
                </a:solidFill>
              </a:rPr>
              <a:t> on Artificial Intelligence</a:t>
            </a:r>
          </a:p>
        </p:txBody>
      </p:sp>
      <p:pic>
        <p:nvPicPr>
          <p:cNvPr id="1026" name="Picture 2" descr="https://static.wixstatic.com/media/4c8c86_09bbf396c71d448e88f63db774a808ab~mv2.jpeg/v1/crop/x_7,y_0,w_4073,h_3058/fill/w_445,h_337,al_c,q_80,usm_0.66_1.00_0.01,enc_auto/4c8c86_09bbf396c71d448e88f63db774a808ab~mv2.jpeg">
            <a:extLst>
              <a:ext uri="{FF2B5EF4-FFF2-40B4-BE49-F238E27FC236}">
                <a16:creationId xmlns:a16="http://schemas.microsoft.com/office/drawing/2014/main" id="{056874F3-82B6-4D33-A182-C82588C5D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607" y="2315028"/>
            <a:ext cx="2982041" cy="225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CBCE4BF4-2106-4216-BD35-6DA75B7E575D}"/>
              </a:ext>
            </a:extLst>
          </p:cNvPr>
          <p:cNvSpPr txBox="1">
            <a:spLocks/>
          </p:cNvSpPr>
          <p:nvPr/>
        </p:nvSpPr>
        <p:spPr>
          <a:xfrm>
            <a:off x="202157" y="2454466"/>
            <a:ext cx="2776081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993300"/>
                </a:solidFill>
              </a:rPr>
              <a:t>SIMUVACTION 2023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0AF4DB9D-CAE6-4CD8-9D3C-1228BE08F805}"/>
              </a:ext>
            </a:extLst>
          </p:cNvPr>
          <p:cNvSpPr txBox="1">
            <a:spLocks/>
          </p:cNvSpPr>
          <p:nvPr/>
        </p:nvSpPr>
        <p:spPr>
          <a:xfrm>
            <a:off x="3494987" y="3086152"/>
            <a:ext cx="2776081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993300"/>
                </a:solidFill>
              </a:rPr>
              <a:t>SIMUVACTION 2024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FE3A757-EE25-4C92-9753-35AF22C7C99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534" y="4547548"/>
            <a:ext cx="3153104" cy="2364828"/>
          </a:xfrm>
          <a:prstGeom prst="rect">
            <a:avLst/>
          </a:prstGeom>
        </p:spPr>
      </p:pic>
      <p:sp>
        <p:nvSpPr>
          <p:cNvPr id="13" name="Titolo 1">
            <a:extLst>
              <a:ext uri="{FF2B5EF4-FFF2-40B4-BE49-F238E27FC236}">
                <a16:creationId xmlns:a16="http://schemas.microsoft.com/office/drawing/2014/main" id="{43A87497-6272-4E94-9236-0FF22B7300CB}"/>
              </a:ext>
            </a:extLst>
          </p:cNvPr>
          <p:cNvSpPr txBox="1">
            <a:spLocks/>
          </p:cNvSpPr>
          <p:nvPr/>
        </p:nvSpPr>
        <p:spPr>
          <a:xfrm>
            <a:off x="3589804" y="5402690"/>
            <a:ext cx="2397803" cy="72713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b="1" dirty="0">
                <a:solidFill>
                  <a:srgbClr val="993300"/>
                </a:solidFill>
              </a:rPr>
              <a:t>SIMUVACTION 2025</a:t>
            </a:r>
          </a:p>
        </p:txBody>
      </p:sp>
    </p:spTree>
    <p:extLst>
      <p:ext uri="{BB962C8B-B14F-4D97-AF65-F5344CB8AC3E}">
        <p14:creationId xmlns:p14="http://schemas.microsoft.com/office/powerpoint/2010/main" val="17089997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CustomShape 2"/>
          <p:cNvSpPr/>
          <p:nvPr/>
        </p:nvSpPr>
        <p:spPr>
          <a:xfrm>
            <a:off x="0" y="1052640"/>
            <a:ext cx="9033840" cy="56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1800" b="0" strike="noStrike" spc="-1">
              <a:latin typeface="Arial"/>
            </a:endParaRPr>
          </a:p>
          <a:p>
            <a:pPr marL="743040" indent="-2833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2" name="CustomShape 1">
            <a:extLst>
              <a:ext uri="{FF2B5EF4-FFF2-40B4-BE49-F238E27FC236}">
                <a16:creationId xmlns:a16="http://schemas.microsoft.com/office/drawing/2014/main" id="{2AFC7856-E0DD-B49A-F796-1381E6B040D1}"/>
              </a:ext>
            </a:extLst>
          </p:cNvPr>
          <p:cNvSpPr/>
          <p:nvPr/>
        </p:nvSpPr>
        <p:spPr>
          <a:xfrm>
            <a:off x="29248" y="21317"/>
            <a:ext cx="9085503" cy="144541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en-US" sz="3200" b="1" spc="-1" dirty="0">
                <a:solidFill>
                  <a:schemeClr val="bg1"/>
                </a:solidFill>
              </a:rPr>
              <a:t>SIMUVACTION on Artificial Intelligence:</a:t>
            </a:r>
            <a:br>
              <a:rPr lang="en-US" sz="3200" b="1" spc="-1" dirty="0">
                <a:solidFill>
                  <a:schemeClr val="bg1"/>
                </a:solidFill>
              </a:rPr>
            </a:br>
            <a:r>
              <a:rPr lang="en-US" sz="3200" b="1" spc="-1" dirty="0">
                <a:solidFill>
                  <a:schemeClr val="bg1"/>
                </a:solidFill>
              </a:rPr>
              <a:t>List of partners and participants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6" y="1579257"/>
            <a:ext cx="8472752" cy="508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79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3_2"/>
          <p:cNvPicPr/>
          <p:nvPr/>
        </p:nvPicPr>
        <p:blipFill>
          <a:blip r:embed="rId3"/>
          <a:stretch/>
        </p:blipFill>
        <p:spPr>
          <a:xfrm>
            <a:off x="481680" y="1288620"/>
            <a:ext cx="4090320" cy="2555640"/>
          </a:xfrm>
          <a:prstGeom prst="rect">
            <a:avLst/>
          </a:prstGeom>
          <a:ln w="0">
            <a:noFill/>
          </a:ln>
        </p:spPr>
      </p:pic>
      <p:pic>
        <p:nvPicPr>
          <p:cNvPr id="176" name="Picture 4_1"/>
          <p:cNvPicPr/>
          <p:nvPr/>
        </p:nvPicPr>
        <p:blipFill>
          <a:blip r:embed="rId4"/>
          <a:stretch/>
        </p:blipFill>
        <p:spPr>
          <a:xfrm>
            <a:off x="5007240" y="3686400"/>
            <a:ext cx="3851280" cy="2292480"/>
          </a:xfrm>
          <a:prstGeom prst="rect">
            <a:avLst/>
          </a:prstGeom>
          <a:ln w="0">
            <a:noFill/>
          </a:ln>
        </p:spPr>
      </p:pic>
      <p:sp>
        <p:nvSpPr>
          <p:cNvPr id="177" name="CustomShape 4"/>
          <p:cNvSpPr/>
          <p:nvPr/>
        </p:nvSpPr>
        <p:spPr>
          <a:xfrm>
            <a:off x="285480" y="4083137"/>
            <a:ext cx="4618440" cy="19067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8A1002"/>
                </a:solidFill>
                <a:latin typeface="Calibri"/>
                <a:ea typeface="Times New Roman"/>
              </a:rPr>
              <a:t>Two courses of the MSc in Economics and Development are given at SUF</a:t>
            </a:r>
            <a:endParaRPr lang="en-GB" sz="2400" b="1" spc="-1" dirty="0">
              <a:solidFill>
                <a:srgbClr val="8A1002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</a:endParaRPr>
          </a:p>
          <a:p>
            <a:r>
              <a:rPr lang="en-US" sz="2300" i="1" spc="-1" dirty="0">
                <a:latin typeface="Calibri" panose="020F0502020204030204" pitchFamily="34" charset="0"/>
                <a:cs typeface="Calibri" panose="020F0502020204030204" pitchFamily="34" charset="0"/>
              </a:rPr>
              <a:t>International Conflict Transformation</a:t>
            </a:r>
          </a:p>
          <a:p>
            <a:r>
              <a:rPr lang="en-US" sz="2300" i="1" spc="-1" dirty="0">
                <a:latin typeface="Calibri" panose="020F0502020204030204" pitchFamily="34" charset="0"/>
                <a:cs typeface="Calibri" panose="020F0502020204030204" pitchFamily="34" charset="0"/>
              </a:rPr>
              <a:t>History of Economic Thought</a:t>
            </a:r>
            <a:endParaRPr lang="en-US" sz="2300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4834254" y="1313087"/>
            <a:ext cx="4152092" cy="18947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8A1002"/>
                </a:solidFill>
                <a:latin typeface="Calibri"/>
                <a:ea typeface="Times New Roman"/>
              </a:rPr>
              <a:t>Some SUF Students attend </a:t>
            </a:r>
            <a:endParaRPr lang="en-US" sz="2400" b="0" strike="noStrike" spc="-1" dirty="0">
              <a:solidFill>
                <a:srgbClr val="8A1002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8A1002"/>
                </a:solidFill>
                <a:latin typeface="Calibri"/>
                <a:ea typeface="Times New Roman"/>
              </a:rPr>
              <a:t>the courses of the MSc </a:t>
            </a: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8A1002"/>
                </a:solidFill>
                <a:latin typeface="Calibri"/>
                <a:ea typeface="Times New Roman"/>
              </a:rPr>
              <a:t>in Economics and Development </a:t>
            </a:r>
          </a:p>
          <a:p>
            <a:pPr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8A1002"/>
                </a:solidFill>
                <a:latin typeface="Calibri"/>
                <a:ea typeface="Times New Roman"/>
              </a:rPr>
              <a:t>at UNIFI </a:t>
            </a:r>
            <a:endParaRPr lang="en-US" sz="2400" b="0" strike="noStrike" spc="-1" dirty="0">
              <a:solidFill>
                <a:srgbClr val="8A1002"/>
              </a:solidFill>
              <a:latin typeface="Arial"/>
            </a:endParaRPr>
          </a:p>
          <a:p>
            <a:pPr>
              <a:lnSpc>
                <a:spcPts val="2001"/>
              </a:lnSpc>
              <a:spcBef>
                <a:spcPts val="519"/>
              </a:spcBef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F03EEE81-3185-A211-F2D8-71F46046EAAD}"/>
              </a:ext>
            </a:extLst>
          </p:cNvPr>
          <p:cNvSpPr/>
          <p:nvPr/>
        </p:nvSpPr>
        <p:spPr>
          <a:xfrm>
            <a:off x="457201" y="32284"/>
            <a:ext cx="8227080" cy="954033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Syracuse </a:t>
            </a:r>
            <a:r>
              <a:rPr lang="it-IT" sz="40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University</a:t>
            </a:r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 in Florence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476607" y="149644"/>
            <a:ext cx="6190785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 err="1">
                <a:solidFill>
                  <a:schemeClr val="bg1"/>
                </a:solidFill>
                <a:latin typeface="+mj-lt"/>
              </a:rPr>
              <a:t>MSc</a:t>
            </a:r>
            <a:r>
              <a:rPr lang="it-IT" sz="4000" b="1" spc="-1" dirty="0">
                <a:solidFill>
                  <a:schemeClr val="bg1"/>
                </a:solidFill>
                <a:latin typeface="+mj-lt"/>
              </a:rPr>
              <a:t> </a:t>
            </a:r>
            <a:r>
              <a:rPr lang="it-IT" sz="4000" b="1" spc="-1" dirty="0" err="1">
                <a:solidFill>
                  <a:schemeClr val="bg1"/>
                </a:solidFill>
                <a:latin typeface="+mj-lt"/>
              </a:rPr>
              <a:t>main</a:t>
            </a:r>
            <a:r>
              <a:rPr lang="it-IT" sz="4000" b="1" spc="-1" dirty="0">
                <a:solidFill>
                  <a:schemeClr val="bg1"/>
                </a:solidFill>
                <a:latin typeface="+mj-lt"/>
              </a:rPr>
              <a:t> features (1)</a:t>
            </a:r>
            <a:endParaRPr lang="en-US" sz="4000" spc="-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59760" y="1166648"/>
            <a:ext cx="8353934" cy="4499046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500" b="1" dirty="0" err="1">
                <a:solidFill>
                  <a:srgbClr val="8A1002"/>
                </a:solidFill>
              </a:rPr>
              <a:t>All</a:t>
            </a:r>
            <a:r>
              <a:rPr lang="it-IT" sz="2500" b="1" dirty="0">
                <a:solidFill>
                  <a:srgbClr val="8A1002"/>
                </a:solidFill>
              </a:rPr>
              <a:t> </a:t>
            </a:r>
            <a:r>
              <a:rPr lang="it-IT" sz="2500" b="1" dirty="0" err="1">
                <a:solidFill>
                  <a:srgbClr val="8A1002"/>
                </a:solidFill>
              </a:rPr>
              <a:t>teaching</a:t>
            </a:r>
            <a:r>
              <a:rPr lang="it-IT" sz="2500" b="1" dirty="0">
                <a:solidFill>
                  <a:srgbClr val="8A1002"/>
                </a:solidFill>
              </a:rPr>
              <a:t> </a:t>
            </a:r>
            <a:r>
              <a:rPr lang="it-IT" sz="2500" b="1" dirty="0" err="1">
                <a:solidFill>
                  <a:srgbClr val="8A1002"/>
                </a:solidFill>
              </a:rPr>
              <a:t>takes</a:t>
            </a:r>
            <a:r>
              <a:rPr lang="it-IT" sz="2500" b="1" dirty="0">
                <a:solidFill>
                  <a:srgbClr val="8A1002"/>
                </a:solidFill>
              </a:rPr>
              <a:t> </a:t>
            </a:r>
            <a:r>
              <a:rPr lang="it-IT" sz="2500" b="1" dirty="0" err="1">
                <a:solidFill>
                  <a:srgbClr val="8A1002"/>
                </a:solidFill>
              </a:rPr>
              <a:t>place</a:t>
            </a:r>
            <a:r>
              <a:rPr lang="it-IT" sz="2500" b="1" dirty="0">
                <a:solidFill>
                  <a:srgbClr val="8A1002"/>
                </a:solidFill>
              </a:rPr>
              <a:t> in English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500" b="1" dirty="0">
                <a:solidFill>
                  <a:srgbClr val="8A1002"/>
                </a:solidFill>
              </a:rPr>
              <a:t>International </a:t>
            </a:r>
            <a:r>
              <a:rPr lang="it-IT" sz="2500" b="1" dirty="0" err="1">
                <a:solidFill>
                  <a:srgbClr val="8A1002"/>
                </a:solidFill>
              </a:rPr>
              <a:t>environment</a:t>
            </a:r>
            <a:r>
              <a:rPr lang="it-IT" sz="2500" b="1" dirty="0">
                <a:solidFill>
                  <a:srgbClr val="8A1002"/>
                </a:solidFill>
              </a:rPr>
              <a:t> </a:t>
            </a:r>
          </a:p>
          <a:p>
            <a:pPr marL="342000">
              <a:spcAft>
                <a:spcPts val="200"/>
              </a:spcAft>
            </a:pPr>
            <a:r>
              <a:rPr lang="it-IT" sz="2000" dirty="0" err="1">
                <a:solidFill>
                  <a:srgbClr val="8A1002"/>
                </a:solidFill>
              </a:rPr>
              <a:t>Only</a:t>
            </a:r>
            <a:r>
              <a:rPr lang="it-IT" sz="2000" dirty="0">
                <a:solidFill>
                  <a:srgbClr val="8A1002"/>
                </a:solidFill>
              </a:rPr>
              <a:t> 47% </a:t>
            </a:r>
            <a:r>
              <a:rPr lang="it-IT" sz="2000" dirty="0" err="1">
                <a:solidFill>
                  <a:srgbClr val="8A1002"/>
                </a:solidFill>
              </a:rPr>
              <a:t>students</a:t>
            </a:r>
            <a:r>
              <a:rPr lang="it-IT" sz="2000" dirty="0">
                <a:solidFill>
                  <a:srgbClr val="8A1002"/>
                </a:solidFill>
              </a:rPr>
              <a:t> </a:t>
            </a:r>
            <a:r>
              <a:rPr lang="it-IT" sz="2000" dirty="0" err="1">
                <a:solidFill>
                  <a:srgbClr val="8A1002"/>
                </a:solidFill>
              </a:rPr>
              <a:t>currently</a:t>
            </a:r>
            <a:r>
              <a:rPr lang="it-IT" sz="2000" dirty="0">
                <a:solidFill>
                  <a:srgbClr val="8A1002"/>
                </a:solidFill>
              </a:rPr>
              <a:t> </a:t>
            </a:r>
            <a:r>
              <a:rPr lang="it-IT" sz="2000" dirty="0" err="1">
                <a:solidFill>
                  <a:srgbClr val="8A1002"/>
                </a:solidFill>
              </a:rPr>
              <a:t>enrolled</a:t>
            </a:r>
            <a:r>
              <a:rPr lang="it-IT" sz="2000" dirty="0">
                <a:solidFill>
                  <a:srgbClr val="8A1002"/>
                </a:solidFill>
              </a:rPr>
              <a:t> are </a:t>
            </a:r>
            <a:r>
              <a:rPr lang="it-IT" sz="2000" dirty="0" err="1">
                <a:solidFill>
                  <a:srgbClr val="8A1002"/>
                </a:solidFill>
              </a:rPr>
              <a:t>Italian</a:t>
            </a:r>
            <a:r>
              <a:rPr lang="it-IT" sz="2000" dirty="0">
                <a:solidFill>
                  <a:srgbClr val="8A1002"/>
                </a:solidFill>
              </a:rPr>
              <a:t> (83 out</a:t>
            </a:r>
          </a:p>
          <a:p>
            <a:pPr marL="342000">
              <a:spcAft>
                <a:spcPts val="200"/>
              </a:spcAft>
            </a:pPr>
            <a:r>
              <a:rPr lang="it-IT" sz="2000" dirty="0">
                <a:solidFill>
                  <a:srgbClr val="8A1002"/>
                </a:solidFill>
              </a:rPr>
              <a:t>of 177).</a:t>
            </a:r>
          </a:p>
          <a:p>
            <a:pPr marL="342000">
              <a:spcAft>
                <a:spcPts val="1000"/>
              </a:spcAft>
            </a:pPr>
            <a:r>
              <a:rPr lang="it-IT" sz="2000" dirty="0">
                <a:solidFill>
                  <a:srgbClr val="8A1002"/>
                </a:solidFill>
              </a:rPr>
              <a:t>International </a:t>
            </a:r>
            <a:r>
              <a:rPr lang="it-IT" sz="2000" dirty="0" err="1">
                <a:solidFill>
                  <a:srgbClr val="8A1002"/>
                </a:solidFill>
              </a:rPr>
              <a:t>mobility</a:t>
            </a:r>
            <a:r>
              <a:rPr lang="it-IT" sz="2000" dirty="0">
                <a:solidFill>
                  <a:srgbClr val="8A1002"/>
                </a:solidFill>
              </a:rPr>
              <a:t>: Erasmus+, Double </a:t>
            </a:r>
            <a:r>
              <a:rPr lang="it-IT" sz="2000" dirty="0" err="1">
                <a:solidFill>
                  <a:srgbClr val="8A1002"/>
                </a:solidFill>
              </a:rPr>
              <a:t>degrees</a:t>
            </a:r>
            <a:r>
              <a:rPr lang="it-IT" sz="2000" dirty="0">
                <a:solidFill>
                  <a:srgbClr val="8A1002"/>
                </a:solidFill>
              </a:rPr>
              <a:t>.</a:t>
            </a:r>
          </a:p>
          <a:p>
            <a:pPr marL="342900" indent="-3429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500" b="1" dirty="0" err="1">
                <a:solidFill>
                  <a:srgbClr val="8A1002"/>
                </a:solidFill>
              </a:rPr>
              <a:t>Interdisciplinary</a:t>
            </a:r>
            <a:r>
              <a:rPr lang="it-IT" sz="2500" b="1" dirty="0">
                <a:solidFill>
                  <a:srgbClr val="8A1002"/>
                </a:solidFill>
              </a:rPr>
              <a:t> </a:t>
            </a:r>
            <a:r>
              <a:rPr lang="it-IT" sz="2500" b="1" dirty="0" err="1">
                <a:solidFill>
                  <a:srgbClr val="8A1002"/>
                </a:solidFill>
              </a:rPr>
              <a:t>approach</a:t>
            </a:r>
            <a:r>
              <a:rPr lang="it-IT" sz="2500" b="1" dirty="0">
                <a:solidFill>
                  <a:srgbClr val="8A1002"/>
                </a:solidFill>
              </a:rPr>
              <a:t> to </a:t>
            </a:r>
            <a:r>
              <a:rPr lang="it-IT" sz="2500" b="1" dirty="0" err="1">
                <a:solidFill>
                  <a:srgbClr val="8A1002"/>
                </a:solidFill>
              </a:rPr>
              <a:t>teaching</a:t>
            </a:r>
            <a:r>
              <a:rPr lang="it-IT" sz="2500" b="1" dirty="0">
                <a:solidFill>
                  <a:srgbClr val="8A1002"/>
                </a:solidFill>
              </a:rPr>
              <a:t> </a:t>
            </a:r>
          </a:p>
          <a:p>
            <a:pPr marL="342000">
              <a:spcAft>
                <a:spcPts val="400"/>
              </a:spcAft>
            </a:pPr>
            <a:r>
              <a:rPr lang="it-IT" sz="2500" b="1" dirty="0" err="1">
                <a:solidFill>
                  <a:srgbClr val="8A1002"/>
                </a:solidFill>
              </a:rPr>
              <a:t>Economics</a:t>
            </a:r>
            <a:endParaRPr lang="it-IT" sz="2500" b="1" dirty="0">
              <a:solidFill>
                <a:srgbClr val="8A1002"/>
              </a:solidFill>
            </a:endParaRPr>
          </a:p>
          <a:p>
            <a:pPr marL="342000">
              <a:spcAft>
                <a:spcPts val="200"/>
              </a:spcAft>
            </a:pPr>
            <a:r>
              <a:rPr lang="it-IT" sz="2000" dirty="0">
                <a:solidFill>
                  <a:srgbClr val="8A1002"/>
                </a:solidFill>
              </a:rPr>
              <a:t>Courses and </a:t>
            </a:r>
            <a:r>
              <a:rPr lang="it-IT" sz="2000" dirty="0" err="1">
                <a:solidFill>
                  <a:srgbClr val="8A1002"/>
                </a:solidFill>
              </a:rPr>
              <a:t>laboratories</a:t>
            </a:r>
            <a:r>
              <a:rPr lang="it-IT" sz="2000" dirty="0">
                <a:solidFill>
                  <a:srgbClr val="8A1002"/>
                </a:solidFill>
              </a:rPr>
              <a:t> in</a:t>
            </a:r>
          </a:p>
          <a:p>
            <a:pPr marL="342000">
              <a:spcAft>
                <a:spcPts val="200"/>
              </a:spcAft>
            </a:pPr>
            <a:r>
              <a:rPr lang="it-IT" sz="2000" spc="-1" dirty="0" err="1">
                <a:solidFill>
                  <a:srgbClr val="8A1002"/>
                </a:solidFill>
              </a:rPr>
              <a:t>Economics</a:t>
            </a:r>
            <a:r>
              <a:rPr lang="it-IT" sz="2000" spc="-1" dirty="0">
                <a:solidFill>
                  <a:srgbClr val="8A1002"/>
                </a:solidFill>
              </a:rPr>
              <a:t>, </a:t>
            </a:r>
            <a:r>
              <a:rPr lang="it-IT" sz="2000" spc="-1" dirty="0" err="1">
                <a:solidFill>
                  <a:srgbClr val="8A1002"/>
                </a:solidFill>
              </a:rPr>
              <a:t>Econometrics</a:t>
            </a:r>
            <a:r>
              <a:rPr lang="it-IT" sz="2000" spc="-1" dirty="0">
                <a:solidFill>
                  <a:srgbClr val="8A1002"/>
                </a:solidFill>
              </a:rPr>
              <a:t>, </a:t>
            </a:r>
            <a:r>
              <a:rPr lang="it-IT" sz="2000" spc="-1" dirty="0" err="1">
                <a:solidFill>
                  <a:srgbClr val="8A1002"/>
                </a:solidFill>
              </a:rPr>
              <a:t>Statistics</a:t>
            </a:r>
            <a:r>
              <a:rPr lang="it-IT" sz="2000" spc="-1" dirty="0">
                <a:solidFill>
                  <a:srgbClr val="8A1002"/>
                </a:solidFill>
              </a:rPr>
              <a:t>, </a:t>
            </a:r>
            <a:r>
              <a:rPr lang="it-IT" sz="2000" spc="-1" dirty="0" err="1">
                <a:solidFill>
                  <a:srgbClr val="8A1002"/>
                </a:solidFill>
              </a:rPr>
              <a:t>Mathematics</a:t>
            </a:r>
            <a:r>
              <a:rPr lang="it-IT" sz="2000" spc="-1" dirty="0">
                <a:solidFill>
                  <a:srgbClr val="8A1002"/>
                </a:solidFill>
              </a:rPr>
              <a:t>, Finance, </a:t>
            </a:r>
            <a:r>
              <a:rPr lang="it-IT" sz="2000" spc="-1" dirty="0" err="1">
                <a:solidFill>
                  <a:srgbClr val="8A1002"/>
                </a:solidFill>
              </a:rPr>
              <a:t>Matlab</a:t>
            </a:r>
            <a:r>
              <a:rPr lang="it-IT" sz="2000" spc="-1" dirty="0">
                <a:solidFill>
                  <a:srgbClr val="8A1002"/>
                </a:solidFill>
              </a:rPr>
              <a:t>, </a:t>
            </a:r>
            <a:r>
              <a:rPr lang="it-IT" sz="2000" spc="-1" dirty="0" err="1">
                <a:solidFill>
                  <a:srgbClr val="8A1002"/>
                </a:solidFill>
              </a:rPr>
              <a:t>Phyton</a:t>
            </a:r>
            <a:r>
              <a:rPr lang="it-IT" sz="2000" spc="-1" dirty="0">
                <a:solidFill>
                  <a:srgbClr val="8A1002"/>
                </a:solidFill>
              </a:rPr>
              <a:t>, R, Stata, Law, </a:t>
            </a:r>
            <a:r>
              <a:rPr lang="it-IT" sz="2000" spc="-1" dirty="0" err="1">
                <a:solidFill>
                  <a:srgbClr val="8A1002"/>
                </a:solidFill>
              </a:rPr>
              <a:t>Economic</a:t>
            </a:r>
            <a:r>
              <a:rPr lang="it-IT" sz="2000" spc="-1" dirty="0">
                <a:solidFill>
                  <a:srgbClr val="8A1002"/>
                </a:solidFill>
              </a:rPr>
              <a:t> History, </a:t>
            </a:r>
            <a:r>
              <a:rPr lang="it-IT" sz="2000" spc="-1" dirty="0" err="1">
                <a:solidFill>
                  <a:srgbClr val="8A1002"/>
                </a:solidFill>
              </a:rPr>
              <a:t>Political</a:t>
            </a:r>
            <a:r>
              <a:rPr lang="it-IT" sz="2000" spc="-1" dirty="0">
                <a:solidFill>
                  <a:srgbClr val="8A1002"/>
                </a:solidFill>
              </a:rPr>
              <a:t> Science, …</a:t>
            </a:r>
          </a:p>
          <a:p>
            <a:pPr>
              <a:spcBef>
                <a:spcPts val="519"/>
              </a:spcBef>
            </a:pPr>
            <a:endParaRPr lang="it-IT" sz="2000" b="1" dirty="0">
              <a:solidFill>
                <a:srgbClr val="8A100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165693" y="16026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53825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1">
            <a:extLst>
              <a:ext uri="{FF2B5EF4-FFF2-40B4-BE49-F238E27FC236}">
                <a16:creationId xmlns:a16="http://schemas.microsoft.com/office/drawing/2014/main" id="{BDF6DFBF-AC65-2C86-A7F9-668BB0D4EDEB}"/>
              </a:ext>
            </a:extLst>
          </p:cNvPr>
          <p:cNvSpPr/>
          <p:nvPr/>
        </p:nvSpPr>
        <p:spPr>
          <a:xfrm>
            <a:off x="-67243" y="17146"/>
            <a:ext cx="9211243" cy="977096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The Team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99697" y="1079495"/>
            <a:ext cx="878664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 err="1">
                <a:solidFill>
                  <a:srgbClr val="FF0000"/>
                </a:solidFill>
              </a:rPr>
              <a:t>Director</a:t>
            </a:r>
            <a:r>
              <a:rPr lang="it-IT" sz="2200" b="1" dirty="0">
                <a:solidFill>
                  <a:srgbClr val="FF0000"/>
                </a:solidFill>
              </a:rPr>
              <a:t>: </a:t>
            </a:r>
            <a:r>
              <a:rPr lang="it-IT" sz="2200" dirty="0"/>
              <a:t>Domenico Menicucci (domenico.menicucci@unifi.it)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 err="1">
                <a:solidFill>
                  <a:srgbClr val="FF0000"/>
                </a:solidFill>
              </a:rPr>
              <a:t>Admissions</a:t>
            </a:r>
            <a:r>
              <a:rPr lang="it-IT" sz="2200" b="1" dirty="0">
                <a:solidFill>
                  <a:srgbClr val="FF0000"/>
                </a:solidFill>
              </a:rPr>
              <a:t>:</a:t>
            </a:r>
          </a:p>
          <a:p>
            <a:pPr marL="360000" lvl="1">
              <a:spcAft>
                <a:spcPts val="400"/>
              </a:spcAft>
            </a:pPr>
            <a:r>
              <a:rPr lang="it-IT" sz="2200" dirty="0"/>
              <a:t>Lisa </a:t>
            </a:r>
            <a:r>
              <a:rPr lang="it-IT" sz="2200" dirty="0" err="1"/>
              <a:t>Grazzini</a:t>
            </a:r>
            <a:r>
              <a:rPr lang="it-IT" sz="2200" dirty="0"/>
              <a:t> (lisa.grazzini@unifi.it) </a:t>
            </a:r>
            <a:r>
              <a:rPr lang="it-IT" sz="2200" b="1" dirty="0"/>
              <a:t>DE</a:t>
            </a:r>
          </a:p>
          <a:p>
            <a:pPr marL="360000" lvl="1">
              <a:spcAft>
                <a:spcPts val="800"/>
              </a:spcAft>
            </a:pPr>
            <a:r>
              <a:rPr lang="it-IT" sz="2200" dirty="0"/>
              <a:t>Annalisa Luporini (annalisa.luporini@unifi.it)</a:t>
            </a:r>
            <a:r>
              <a:rPr lang="it-IT" sz="2200" b="1" dirty="0"/>
              <a:t> 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 err="1">
                <a:solidFill>
                  <a:srgbClr val="FF0000"/>
                </a:solidFill>
              </a:rPr>
              <a:t>Study</a:t>
            </a:r>
            <a:r>
              <a:rPr lang="it-IT" sz="2200" b="1" dirty="0">
                <a:solidFill>
                  <a:srgbClr val="FF0000"/>
                </a:solidFill>
              </a:rPr>
              <a:t> </a:t>
            </a:r>
            <a:r>
              <a:rPr lang="it-IT" sz="2200" b="1" dirty="0" err="1">
                <a:solidFill>
                  <a:srgbClr val="FF0000"/>
                </a:solidFill>
              </a:rPr>
              <a:t>plans</a:t>
            </a:r>
            <a:r>
              <a:rPr lang="it-IT" sz="2200" b="1" dirty="0">
                <a:solidFill>
                  <a:srgbClr val="FF0000"/>
                </a:solidFill>
              </a:rPr>
              <a:t>:</a:t>
            </a:r>
            <a:endParaRPr lang="it-IT" sz="2200" dirty="0">
              <a:solidFill>
                <a:srgbClr val="8A1002"/>
              </a:solidFill>
            </a:endParaRPr>
          </a:p>
          <a:p>
            <a:pPr marL="360000" lvl="1">
              <a:spcAft>
                <a:spcPts val="400"/>
              </a:spcAft>
            </a:pPr>
            <a:r>
              <a:rPr lang="it-IT" sz="2200" dirty="0"/>
              <a:t>Domenico Menicucci (domenico.menicucci@unifi.it) </a:t>
            </a:r>
            <a:r>
              <a:rPr lang="it-IT" sz="2200" b="1" dirty="0"/>
              <a:t>DE</a:t>
            </a:r>
          </a:p>
          <a:p>
            <a:pPr marL="360000" lvl="1">
              <a:spcAft>
                <a:spcPts val="800"/>
              </a:spcAft>
            </a:pPr>
            <a:r>
              <a:rPr lang="it-IT" sz="2200" dirty="0"/>
              <a:t>Annalisa Luporini (annalisa.luporini@unifi.it) </a:t>
            </a:r>
            <a:r>
              <a:rPr lang="it-IT" sz="2200" b="1" dirty="0"/>
              <a:t>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 err="1">
                <a:solidFill>
                  <a:srgbClr val="FF0000"/>
                </a:solidFill>
              </a:rPr>
              <a:t>Traineeship</a:t>
            </a:r>
            <a:r>
              <a:rPr lang="it-IT" sz="2200" b="1" dirty="0">
                <a:solidFill>
                  <a:srgbClr val="FF0000"/>
                </a:solidFill>
              </a:rPr>
              <a:t>:</a:t>
            </a:r>
            <a:r>
              <a:rPr lang="it-IT" sz="2200" dirty="0">
                <a:solidFill>
                  <a:srgbClr val="8A1002"/>
                </a:solidFill>
              </a:rPr>
              <a:t> </a:t>
            </a:r>
            <a:r>
              <a:rPr lang="it-IT" sz="2200" dirty="0"/>
              <a:t>Filippo Randelli (filippo.randelli@unifi.it)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International </a:t>
            </a:r>
            <a:r>
              <a:rPr lang="it-IT" sz="2200" b="1" dirty="0" err="1">
                <a:solidFill>
                  <a:srgbClr val="FF0000"/>
                </a:solidFill>
              </a:rPr>
              <a:t>Mobility</a:t>
            </a:r>
            <a:r>
              <a:rPr lang="it-IT" sz="2200" b="1" dirty="0">
                <a:solidFill>
                  <a:srgbClr val="FF0000"/>
                </a:solidFill>
              </a:rPr>
              <a:t>:</a:t>
            </a:r>
          </a:p>
          <a:p>
            <a:pPr marL="360000" lvl="1">
              <a:spcAft>
                <a:spcPts val="400"/>
              </a:spcAft>
            </a:pPr>
            <a:r>
              <a:rPr lang="it-IT" sz="2200" dirty="0"/>
              <a:t>Donato Romano (donato.romano@unifi.it) </a:t>
            </a:r>
            <a:r>
              <a:rPr lang="it-IT" sz="2200" b="1" dirty="0"/>
              <a:t>DE</a:t>
            </a:r>
          </a:p>
          <a:p>
            <a:pPr marL="360000" lvl="1">
              <a:spcAft>
                <a:spcPts val="800"/>
              </a:spcAft>
            </a:pPr>
            <a:r>
              <a:rPr lang="it-IT" sz="2200" dirty="0"/>
              <a:t>Lapo </a:t>
            </a:r>
            <a:r>
              <a:rPr lang="it-IT" sz="2200" dirty="0" err="1"/>
              <a:t>Filistrucchi</a:t>
            </a:r>
            <a:r>
              <a:rPr lang="it-IT" sz="2200" dirty="0"/>
              <a:t> (lapo.filistrucchi@unifi.it)</a:t>
            </a:r>
            <a:r>
              <a:rPr lang="it-IT" sz="2200" b="1" dirty="0"/>
              <a:t> E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sz="2200" b="1" dirty="0" err="1">
                <a:solidFill>
                  <a:srgbClr val="FF0000"/>
                </a:solidFill>
              </a:rPr>
              <a:t>Ph.D</a:t>
            </a:r>
            <a:r>
              <a:rPr lang="it-IT" sz="2200" b="1" dirty="0">
                <a:solidFill>
                  <a:srgbClr val="FF0000"/>
                </a:solidFill>
              </a:rPr>
              <a:t>. Applications:</a:t>
            </a:r>
            <a:r>
              <a:rPr lang="it-IT" sz="2200" dirty="0">
                <a:solidFill>
                  <a:srgbClr val="8A1002"/>
                </a:solidFill>
              </a:rPr>
              <a:t> </a:t>
            </a:r>
            <a:r>
              <a:rPr lang="it-IT" sz="2200" dirty="0"/>
              <a:t>Antonio Villanacci (antonio.villanacci@unifi.it)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rgbClr val="FF0000"/>
                </a:solidFill>
              </a:rPr>
              <a:t>Administration: </a:t>
            </a:r>
            <a:r>
              <a:rPr lang="it-IT" sz="2200" dirty="0"/>
              <a:t>Barbara Brunelli (english.msc@economia.unifi.it)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20462548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2"/>
          <p:cNvSpPr/>
          <p:nvPr/>
        </p:nvSpPr>
        <p:spPr>
          <a:xfrm>
            <a:off x="0" y="1052640"/>
            <a:ext cx="9033840" cy="56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1800" b="0" strike="noStrike" spc="-1">
              <a:latin typeface="Arial"/>
            </a:endParaRPr>
          </a:p>
          <a:p>
            <a:pPr marL="743040" indent="-2833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F03EEE81-3185-A211-F2D8-71F46046EAAD}"/>
              </a:ext>
            </a:extLst>
          </p:cNvPr>
          <p:cNvSpPr/>
          <p:nvPr/>
        </p:nvSpPr>
        <p:spPr>
          <a:xfrm>
            <a:off x="457201" y="32284"/>
            <a:ext cx="8227080" cy="954033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 err="1">
                <a:solidFill>
                  <a:schemeClr val="bg1"/>
                </a:solidFill>
              </a:rPr>
              <a:t>Speeches</a:t>
            </a:r>
            <a:r>
              <a:rPr lang="it-IT" sz="4000" b="1" spc="-1" dirty="0">
                <a:solidFill>
                  <a:schemeClr val="bg1"/>
                </a:solidFill>
              </a:rPr>
              <a:t> by 4 </a:t>
            </a:r>
            <a:r>
              <a:rPr lang="it-IT" sz="4000" b="1" spc="-1" dirty="0" err="1">
                <a:solidFill>
                  <a:schemeClr val="bg1"/>
                </a:solidFill>
              </a:rPr>
              <a:t>students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502056" y="1397977"/>
            <a:ext cx="7331889" cy="269044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r>
              <a:rPr lang="it-IT" sz="3200" b="1" spc="-1" dirty="0">
                <a:solidFill>
                  <a:schemeClr val="bg1"/>
                </a:solidFill>
              </a:rPr>
              <a:t>Sara Dominici</a:t>
            </a:r>
          </a:p>
          <a:p>
            <a:pPr>
              <a:spcAft>
                <a:spcPts val="1000"/>
              </a:spcAft>
            </a:pPr>
            <a:r>
              <a:rPr lang="it-IT" sz="3200" b="1" spc="-1" dirty="0">
                <a:solidFill>
                  <a:schemeClr val="bg1"/>
                </a:solidFill>
              </a:rPr>
              <a:t>Chiara Musano</a:t>
            </a:r>
          </a:p>
          <a:p>
            <a:pPr>
              <a:spcAft>
                <a:spcPts val="1000"/>
              </a:spcAft>
            </a:pPr>
            <a:r>
              <a:rPr lang="it-IT" sz="3200" b="1" spc="-1" dirty="0">
                <a:solidFill>
                  <a:schemeClr val="bg1"/>
                </a:solidFill>
              </a:rPr>
              <a:t>Martina Piccardi</a:t>
            </a:r>
          </a:p>
          <a:p>
            <a:pPr>
              <a:spcAft>
                <a:spcPts val="1000"/>
              </a:spcAft>
            </a:pPr>
            <a:r>
              <a:rPr lang="it-IT" sz="3200" b="1" spc="-1" dirty="0">
                <a:solidFill>
                  <a:schemeClr val="bg1"/>
                </a:solidFill>
              </a:rPr>
              <a:t>Alessandro </a:t>
            </a:r>
            <a:r>
              <a:rPr lang="it-IT" sz="3200" b="1" spc="-1" dirty="0" err="1">
                <a:solidFill>
                  <a:schemeClr val="bg1"/>
                </a:solidFill>
              </a:rPr>
              <a:t>Guazzini</a:t>
            </a:r>
            <a:endParaRPr lang="en-US" sz="3200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295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2"/>
          <p:cNvSpPr/>
          <p:nvPr/>
        </p:nvSpPr>
        <p:spPr>
          <a:xfrm>
            <a:off x="0" y="1052640"/>
            <a:ext cx="9033840" cy="56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1800" b="0" strike="noStrike" spc="-1">
              <a:latin typeface="Arial"/>
            </a:endParaRPr>
          </a:p>
          <a:p>
            <a:pPr marL="743040" indent="-2833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F03EEE81-3185-A211-F2D8-71F46046EAAD}"/>
              </a:ext>
            </a:extLst>
          </p:cNvPr>
          <p:cNvSpPr/>
          <p:nvPr/>
        </p:nvSpPr>
        <p:spPr>
          <a:xfrm>
            <a:off x="457201" y="32284"/>
            <a:ext cx="8227080" cy="954033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Sara Dominici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502056" y="1338405"/>
            <a:ext cx="8182225" cy="35467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600"/>
              </a:spcAft>
            </a:pPr>
            <a:r>
              <a:rPr lang="it-IT" sz="2800" dirty="0" err="1">
                <a:solidFill>
                  <a:schemeClr val="tx2"/>
                </a:solidFill>
              </a:rPr>
              <a:t>Graduated</a:t>
            </a:r>
            <a:r>
              <a:rPr lang="it-IT" sz="2800" dirty="0">
                <a:solidFill>
                  <a:schemeClr val="tx2"/>
                </a:solidFill>
              </a:rPr>
              <a:t> in April 2025 (curriculum Development </a:t>
            </a:r>
            <a:r>
              <a:rPr lang="it-IT" sz="2800" dirty="0" err="1">
                <a:solidFill>
                  <a:schemeClr val="tx2"/>
                </a:solidFill>
              </a:rPr>
              <a:t>Economics</a:t>
            </a:r>
            <a:r>
              <a:rPr lang="it-IT" sz="2800" dirty="0">
                <a:solidFill>
                  <a:schemeClr val="tx2"/>
                </a:solidFill>
              </a:rPr>
              <a:t>) with a </a:t>
            </a:r>
            <a:r>
              <a:rPr lang="it-IT" sz="2800" dirty="0" err="1">
                <a:solidFill>
                  <a:schemeClr val="tx2"/>
                </a:solidFill>
              </a:rPr>
              <a:t>thesis</a:t>
            </a:r>
            <a:r>
              <a:rPr lang="it-IT" sz="2800" dirty="0">
                <a:solidFill>
                  <a:schemeClr val="tx2"/>
                </a:solidFill>
              </a:rPr>
              <a:t> on an </a:t>
            </a:r>
            <a:r>
              <a:rPr lang="it-IT" sz="2800" dirty="0" err="1">
                <a:solidFill>
                  <a:schemeClr val="tx2"/>
                </a:solidFill>
              </a:rPr>
              <a:t>index</a:t>
            </a:r>
            <a:r>
              <a:rPr lang="it-IT" sz="2800" dirty="0">
                <a:solidFill>
                  <a:schemeClr val="tx2"/>
                </a:solidFill>
              </a:rPr>
              <a:t> on </a:t>
            </a:r>
            <a:r>
              <a:rPr lang="it-IT" sz="2800" dirty="0" err="1">
                <a:solidFill>
                  <a:schemeClr val="tx2"/>
                </a:solidFill>
              </a:rPr>
              <a:t>measuring</a:t>
            </a:r>
            <a:r>
              <a:rPr lang="it-IT" sz="2800" dirty="0">
                <a:solidFill>
                  <a:schemeClr val="tx2"/>
                </a:solidFill>
              </a:rPr>
              <a:t>  </a:t>
            </a:r>
            <a:r>
              <a:rPr lang="it-IT" sz="2800" dirty="0" err="1">
                <a:solidFill>
                  <a:schemeClr val="tx2"/>
                </a:solidFill>
              </a:rPr>
              <a:t>poverty</a:t>
            </a:r>
            <a:r>
              <a:rPr lang="it-IT" sz="2800" dirty="0">
                <a:solidFill>
                  <a:schemeClr val="tx2"/>
                </a:solidFill>
              </a:rPr>
              <a:t> and </a:t>
            </a:r>
            <a:r>
              <a:rPr lang="it-IT" sz="2800" dirty="0" err="1">
                <a:solidFill>
                  <a:schemeClr val="tx2"/>
                </a:solidFill>
              </a:rPr>
              <a:t>deprivation</a:t>
            </a:r>
            <a:r>
              <a:rPr lang="it-IT" sz="2800" dirty="0">
                <a:solidFill>
                  <a:schemeClr val="tx2"/>
                </a:solidFill>
              </a:rPr>
              <a:t> in </a:t>
            </a:r>
            <a:r>
              <a:rPr lang="it-IT" sz="2800" dirty="0" err="1">
                <a:solidFill>
                  <a:schemeClr val="tx2"/>
                </a:solidFill>
              </a:rPr>
              <a:t>Tuscany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</a:p>
          <a:p>
            <a:pPr>
              <a:spcAft>
                <a:spcPts val="800"/>
              </a:spcAft>
            </a:pPr>
            <a:r>
              <a:rPr lang="it-IT" sz="2800" dirty="0" err="1">
                <a:solidFill>
                  <a:schemeClr val="tx2"/>
                </a:solidFill>
              </a:rPr>
              <a:t>Now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is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research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assistant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at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</a:p>
          <a:p>
            <a:pPr algn="ctr">
              <a:spcAft>
                <a:spcPts val="800"/>
              </a:spcAft>
            </a:pPr>
            <a:r>
              <a:rPr lang="en-US" sz="2800" u="sng" dirty="0">
                <a:solidFill>
                  <a:schemeClr val="tx2"/>
                </a:solidFill>
              </a:rPr>
              <a:t>Bocconi University</a:t>
            </a:r>
            <a:r>
              <a:rPr lang="en-US" sz="2800" dirty="0">
                <a:solidFill>
                  <a:schemeClr val="tx2"/>
                </a:solidFill>
              </a:rPr>
              <a:t> (Milan)</a:t>
            </a:r>
          </a:p>
          <a:p>
            <a:pPr algn="just"/>
            <a:r>
              <a:rPr lang="en-US" sz="2800" dirty="0">
                <a:solidFill>
                  <a:schemeClr val="tx2"/>
                </a:solidFill>
              </a:rPr>
              <a:t>working on educational poverty and the economics of education.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10815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2"/>
          <p:cNvSpPr/>
          <p:nvPr/>
        </p:nvSpPr>
        <p:spPr>
          <a:xfrm>
            <a:off x="0" y="1052640"/>
            <a:ext cx="9033840" cy="56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1800" b="0" strike="noStrike" spc="-1">
              <a:latin typeface="Arial"/>
            </a:endParaRPr>
          </a:p>
          <a:p>
            <a:pPr marL="743040" indent="-2833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F03EEE81-3185-A211-F2D8-71F46046EAAD}"/>
              </a:ext>
            </a:extLst>
          </p:cNvPr>
          <p:cNvSpPr/>
          <p:nvPr/>
        </p:nvSpPr>
        <p:spPr>
          <a:xfrm>
            <a:off x="457201" y="32284"/>
            <a:ext cx="8227080" cy="954033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Chiara Musano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458559" y="1202500"/>
            <a:ext cx="8116721" cy="4521896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600"/>
              </a:spcAft>
            </a:pPr>
            <a:r>
              <a:rPr lang="it-IT" sz="2800" dirty="0" err="1">
                <a:solidFill>
                  <a:schemeClr val="tx2"/>
                </a:solidFill>
              </a:rPr>
              <a:t>Graduated</a:t>
            </a:r>
            <a:r>
              <a:rPr lang="it-IT" sz="2800" dirty="0">
                <a:solidFill>
                  <a:schemeClr val="tx2"/>
                </a:solidFill>
              </a:rPr>
              <a:t> in </a:t>
            </a:r>
            <a:r>
              <a:rPr lang="it-IT" sz="2800" dirty="0" err="1">
                <a:solidFill>
                  <a:schemeClr val="tx2"/>
                </a:solidFill>
              </a:rPr>
              <a:t>October</a:t>
            </a:r>
            <a:r>
              <a:rPr lang="it-IT" sz="2800" dirty="0">
                <a:solidFill>
                  <a:schemeClr val="tx2"/>
                </a:solidFill>
              </a:rPr>
              <a:t> 2025 (curriculum Development </a:t>
            </a:r>
            <a:r>
              <a:rPr lang="it-IT" sz="2800" dirty="0" err="1">
                <a:solidFill>
                  <a:schemeClr val="tx2"/>
                </a:solidFill>
              </a:rPr>
              <a:t>Economics</a:t>
            </a:r>
            <a:r>
              <a:rPr lang="it-IT" sz="2800" dirty="0">
                <a:solidFill>
                  <a:schemeClr val="tx2"/>
                </a:solidFill>
              </a:rPr>
              <a:t>) with a </a:t>
            </a:r>
            <a:r>
              <a:rPr lang="it-IT" sz="2800" dirty="0" err="1">
                <a:solidFill>
                  <a:schemeClr val="tx2"/>
                </a:solidFill>
              </a:rPr>
              <a:t>thesis</a:t>
            </a:r>
            <a:r>
              <a:rPr lang="it-IT" sz="2800" dirty="0">
                <a:solidFill>
                  <a:schemeClr val="tx2"/>
                </a:solidFill>
              </a:rPr>
              <a:t> on </a:t>
            </a:r>
            <a:r>
              <a:rPr lang="en-US" sz="2800" dirty="0">
                <a:solidFill>
                  <a:schemeClr val="tx2"/>
                </a:solidFill>
              </a:rPr>
              <a:t>Agriculture Productivity in Tanzania.</a:t>
            </a: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chemeClr val="tx2"/>
                </a:solidFill>
              </a:rPr>
              <a:t>She is about to start an internship at </a:t>
            </a:r>
          </a:p>
          <a:p>
            <a:pPr algn="ctr">
              <a:spcAft>
                <a:spcPts val="800"/>
              </a:spcAft>
            </a:pPr>
            <a:r>
              <a:rPr lang="en-US" sz="2800" u="sng" dirty="0">
                <a:solidFill>
                  <a:schemeClr val="tx2"/>
                </a:solidFill>
              </a:rPr>
              <a:t>FAO</a:t>
            </a:r>
            <a:r>
              <a:rPr lang="en-US" sz="2800" dirty="0">
                <a:solidFill>
                  <a:schemeClr val="tx2"/>
                </a:solidFill>
              </a:rPr>
              <a:t> (Rome)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</a:rPr>
              <a:t>The Food and Agriculture Organization is an agency of the United Nations (headquartered in Rome) that leads international efforts to defeat hunger, improve nutrition, ensure food security.</a:t>
            </a:r>
            <a:r>
              <a:rPr lang="en-US" sz="2800" dirty="0"/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718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2"/>
          <p:cNvSpPr/>
          <p:nvPr/>
        </p:nvSpPr>
        <p:spPr>
          <a:xfrm>
            <a:off x="0" y="1052640"/>
            <a:ext cx="9033840" cy="56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1800" b="0" strike="noStrike" spc="-1">
              <a:latin typeface="Arial"/>
            </a:endParaRPr>
          </a:p>
          <a:p>
            <a:pPr marL="743040" indent="-2833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F03EEE81-3185-A211-F2D8-71F46046EAAD}"/>
              </a:ext>
            </a:extLst>
          </p:cNvPr>
          <p:cNvSpPr/>
          <p:nvPr/>
        </p:nvSpPr>
        <p:spPr>
          <a:xfrm>
            <a:off x="457201" y="32284"/>
            <a:ext cx="8227080" cy="954033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  <a:latin typeface="Arial"/>
                <a:ea typeface="DejaVu Sans"/>
              </a:rPr>
              <a:t>Martina Piccardi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520262" y="1052641"/>
            <a:ext cx="8095593" cy="54900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600"/>
              </a:spcAft>
            </a:pPr>
            <a:r>
              <a:rPr lang="it-IT" sz="2800" dirty="0" err="1">
                <a:solidFill>
                  <a:schemeClr val="tx2"/>
                </a:solidFill>
              </a:rPr>
              <a:t>Graduated</a:t>
            </a:r>
            <a:r>
              <a:rPr lang="it-IT" sz="2800" dirty="0">
                <a:solidFill>
                  <a:schemeClr val="tx2"/>
                </a:solidFill>
              </a:rPr>
              <a:t> in April 2025 (curriculum </a:t>
            </a:r>
            <a:r>
              <a:rPr lang="it-IT" sz="2800" dirty="0" err="1">
                <a:solidFill>
                  <a:schemeClr val="tx2"/>
                </a:solidFill>
              </a:rPr>
              <a:t>Economics</a:t>
            </a:r>
            <a:r>
              <a:rPr lang="it-IT" sz="2800" dirty="0">
                <a:solidFill>
                  <a:schemeClr val="tx2"/>
                </a:solidFill>
              </a:rPr>
              <a:t>) with a </a:t>
            </a:r>
            <a:r>
              <a:rPr lang="it-IT" sz="2800" dirty="0" err="1">
                <a:solidFill>
                  <a:schemeClr val="tx2"/>
                </a:solidFill>
              </a:rPr>
              <a:t>thesis</a:t>
            </a:r>
            <a:r>
              <a:rPr lang="it-IT" sz="2800" dirty="0">
                <a:solidFill>
                  <a:schemeClr val="tx2"/>
                </a:solidFill>
              </a:rPr>
              <a:t> on integration policies for </a:t>
            </a:r>
            <a:r>
              <a:rPr lang="it-IT" sz="2800" dirty="0" err="1">
                <a:solidFill>
                  <a:schemeClr val="tx2"/>
                </a:solidFill>
              </a:rPr>
              <a:t>migrants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</a:p>
          <a:p>
            <a:pPr>
              <a:spcAft>
                <a:spcPts val="800"/>
              </a:spcAft>
            </a:pPr>
            <a:r>
              <a:rPr lang="it-IT" sz="2800" dirty="0" err="1">
                <a:solidFill>
                  <a:schemeClr val="tx2"/>
                </a:solidFill>
              </a:rPr>
              <a:t>Now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is</a:t>
            </a:r>
            <a:endParaRPr lang="en-US" sz="2800" dirty="0">
              <a:solidFill>
                <a:schemeClr val="tx2"/>
              </a:solidFill>
            </a:endParaRPr>
          </a:p>
          <a:p>
            <a:pPr algn="ctr">
              <a:spcAft>
                <a:spcPts val="800"/>
              </a:spcAft>
            </a:pPr>
            <a:r>
              <a:rPr lang="en-US" sz="2800" u="sng" dirty="0">
                <a:solidFill>
                  <a:schemeClr val="tx2"/>
                </a:solidFill>
              </a:rPr>
              <a:t>Junior Researcher and Data Scientist at PPMI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spcAft>
                <a:spcPts val="800"/>
              </a:spcAft>
            </a:pPr>
            <a:r>
              <a:rPr lang="en-US" sz="2800" dirty="0">
                <a:solidFill>
                  <a:schemeClr val="tx2"/>
                </a:solidFill>
              </a:rPr>
              <a:t>PPMI (</a:t>
            </a:r>
            <a:r>
              <a:rPr lang="en-US" sz="2800" dirty="0">
                <a:solidFill>
                  <a:schemeClr val="tx2"/>
                </a:solidFill>
                <a:hlinkClick r:id="rId3"/>
              </a:rPr>
              <a:t>https://ppmi.it/</a:t>
            </a:r>
            <a:r>
              <a:rPr lang="en-US" sz="2800" dirty="0">
                <a:solidFill>
                  <a:schemeClr val="tx2"/>
                </a:solidFill>
              </a:rPr>
              <a:t>) is a Vilnius-based research center mainly working for the European Commission.</a:t>
            </a:r>
          </a:p>
          <a:p>
            <a:r>
              <a:rPr lang="en-US" sz="2800" dirty="0">
                <a:solidFill>
                  <a:schemeClr val="tx2"/>
                </a:solidFill>
              </a:rPr>
              <a:t>Martina works from remote as data analyst and performs theoretical analysis on innovation and sustainability. She is happy with the knowledge of Econometrics she earned in this MSc.</a:t>
            </a:r>
          </a:p>
        </p:txBody>
      </p:sp>
    </p:spTree>
    <p:extLst>
      <p:ext uri="{BB962C8B-B14F-4D97-AF65-F5344CB8AC3E}">
        <p14:creationId xmlns:p14="http://schemas.microsoft.com/office/powerpoint/2010/main" val="2427686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2"/>
          <p:cNvSpPr/>
          <p:nvPr/>
        </p:nvSpPr>
        <p:spPr>
          <a:xfrm>
            <a:off x="0" y="1052640"/>
            <a:ext cx="9033840" cy="561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20"/>
              </a:spcBef>
            </a:pPr>
            <a:endParaRPr lang="en-US" sz="1800" b="0" strike="noStrike" spc="-1">
              <a:latin typeface="Arial"/>
            </a:endParaRPr>
          </a:p>
          <a:p>
            <a:pPr marL="743040" indent="-2833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en-US" sz="1800" b="0" strike="noStrike" spc="-1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F03EEE81-3185-A211-F2D8-71F46046EAAD}"/>
              </a:ext>
            </a:extLst>
          </p:cNvPr>
          <p:cNvSpPr/>
          <p:nvPr/>
        </p:nvSpPr>
        <p:spPr>
          <a:xfrm>
            <a:off x="457201" y="32284"/>
            <a:ext cx="8227080" cy="954033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trike="noStrike" spc="-1" dirty="0">
                <a:solidFill>
                  <a:schemeClr val="bg1"/>
                </a:solidFill>
                <a:latin typeface="Arial"/>
                <a:ea typeface="DejaVu Sans"/>
              </a:rPr>
              <a:t>Alessandro </a:t>
            </a:r>
            <a:r>
              <a:rPr lang="it-IT" sz="4000" b="1" strike="noStrike" spc="-1" dirty="0" err="1">
                <a:solidFill>
                  <a:schemeClr val="bg1"/>
                </a:solidFill>
                <a:latin typeface="Arial"/>
                <a:ea typeface="DejaVu Sans"/>
              </a:rPr>
              <a:t>Guazzini</a:t>
            </a:r>
            <a:endParaRPr lang="en-US" sz="4000" b="0" strike="noStrike" spc="-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947FEB6-83E6-4CE5-9800-900B7720444E}"/>
              </a:ext>
            </a:extLst>
          </p:cNvPr>
          <p:cNvSpPr/>
          <p:nvPr/>
        </p:nvSpPr>
        <p:spPr>
          <a:xfrm>
            <a:off x="559676" y="1338406"/>
            <a:ext cx="8024648" cy="258720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rgbClr val="8A1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Aft>
                <a:spcPts val="1600"/>
              </a:spcAft>
            </a:pPr>
            <a:r>
              <a:rPr lang="it-IT" sz="2800" dirty="0" err="1">
                <a:solidFill>
                  <a:schemeClr val="tx2"/>
                </a:solidFill>
              </a:rPr>
              <a:t>Graduated</a:t>
            </a:r>
            <a:r>
              <a:rPr lang="it-IT" sz="2800" dirty="0">
                <a:solidFill>
                  <a:schemeClr val="tx2"/>
                </a:solidFill>
              </a:rPr>
              <a:t> in </a:t>
            </a:r>
            <a:r>
              <a:rPr lang="it-IT" sz="2800" dirty="0" err="1">
                <a:solidFill>
                  <a:schemeClr val="tx2"/>
                </a:solidFill>
              </a:rPr>
              <a:t>October</a:t>
            </a:r>
            <a:r>
              <a:rPr lang="it-IT" sz="2800" dirty="0">
                <a:solidFill>
                  <a:schemeClr val="tx2"/>
                </a:solidFill>
              </a:rPr>
              <a:t> 2025 (curriculum </a:t>
            </a:r>
            <a:r>
              <a:rPr lang="it-IT" sz="2800" dirty="0" err="1">
                <a:solidFill>
                  <a:schemeClr val="tx2"/>
                </a:solidFill>
              </a:rPr>
              <a:t>Economics</a:t>
            </a:r>
            <a:r>
              <a:rPr lang="it-IT" sz="2800" dirty="0">
                <a:solidFill>
                  <a:schemeClr val="tx2"/>
                </a:solidFill>
              </a:rPr>
              <a:t>) with a </a:t>
            </a:r>
            <a:r>
              <a:rPr lang="it-IT" sz="2800" dirty="0" err="1">
                <a:solidFill>
                  <a:schemeClr val="tx2"/>
                </a:solidFill>
              </a:rPr>
              <a:t>thesis</a:t>
            </a:r>
            <a:r>
              <a:rPr lang="it-IT" sz="2800" dirty="0">
                <a:solidFill>
                  <a:schemeClr val="tx2"/>
                </a:solidFill>
              </a:rPr>
              <a:t> on </a:t>
            </a:r>
            <a:r>
              <a:rPr lang="it-IT" sz="2800" dirty="0" err="1">
                <a:solidFill>
                  <a:schemeClr val="tx2"/>
                </a:solidFill>
              </a:rPr>
              <a:t>collusion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among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firms</a:t>
            </a:r>
            <a:r>
              <a:rPr lang="it-IT" sz="2800" dirty="0">
                <a:solidFill>
                  <a:schemeClr val="tx2"/>
                </a:solidFill>
              </a:rPr>
              <a:t> and </a:t>
            </a:r>
            <a:r>
              <a:rPr lang="it-IT" sz="2800" dirty="0" err="1">
                <a:solidFill>
                  <a:schemeClr val="tx2"/>
                </a:solidFill>
              </a:rPr>
              <a:t>shrinkflation</a:t>
            </a:r>
            <a:r>
              <a:rPr lang="it-IT" sz="2800" dirty="0">
                <a:solidFill>
                  <a:schemeClr val="tx2"/>
                </a:solidFill>
              </a:rPr>
              <a:t>.</a:t>
            </a:r>
            <a:endParaRPr lang="en-US" sz="2800" dirty="0">
              <a:solidFill>
                <a:schemeClr val="tx2"/>
              </a:solidFill>
            </a:endParaRPr>
          </a:p>
          <a:p>
            <a:pPr algn="just"/>
            <a:r>
              <a:rPr lang="it-IT" sz="2800" dirty="0" err="1">
                <a:solidFill>
                  <a:schemeClr val="tx2"/>
                </a:solidFill>
              </a:rPr>
              <a:t>Now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is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err="1">
                <a:solidFill>
                  <a:schemeClr val="tx2"/>
                </a:solidFill>
              </a:rPr>
              <a:t>applying</a:t>
            </a:r>
            <a:r>
              <a:rPr lang="it-IT" sz="2800" dirty="0">
                <a:solidFill>
                  <a:schemeClr val="tx2"/>
                </a:solidFill>
              </a:rPr>
              <a:t> to </a:t>
            </a:r>
            <a:r>
              <a:rPr lang="it-IT" sz="2800" dirty="0" err="1">
                <a:solidFill>
                  <a:schemeClr val="tx2"/>
                </a:solidFill>
              </a:rPr>
              <a:t>enter</a:t>
            </a:r>
            <a:r>
              <a:rPr lang="it-IT" sz="2800" dirty="0">
                <a:solidFill>
                  <a:schemeClr val="tx2"/>
                </a:solidFill>
              </a:rPr>
              <a:t> a </a:t>
            </a:r>
            <a:r>
              <a:rPr lang="en-US" sz="2800" dirty="0">
                <a:solidFill>
                  <a:schemeClr val="tx2"/>
                </a:solidFill>
              </a:rPr>
              <a:t>PhD program in Economics</a:t>
            </a:r>
            <a:endParaRPr lang="en-US" sz="28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476607" y="149644"/>
            <a:ext cx="6190785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 err="1">
                <a:solidFill>
                  <a:schemeClr val="bg1"/>
                </a:solidFill>
              </a:rPr>
              <a:t>MSc</a:t>
            </a:r>
            <a:r>
              <a:rPr lang="it-IT" sz="4000" b="1" spc="-1" dirty="0">
                <a:solidFill>
                  <a:schemeClr val="bg1"/>
                </a:solidFill>
              </a:rPr>
              <a:t> </a:t>
            </a:r>
            <a:r>
              <a:rPr lang="it-IT" sz="4000" b="1" spc="-1" dirty="0" err="1">
                <a:solidFill>
                  <a:schemeClr val="bg1"/>
                </a:solidFill>
              </a:rPr>
              <a:t>main</a:t>
            </a:r>
            <a:r>
              <a:rPr lang="it-IT" sz="4000" b="1" spc="-1" dirty="0">
                <a:solidFill>
                  <a:schemeClr val="bg1"/>
                </a:solidFill>
              </a:rPr>
              <a:t> features (2)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527946" y="1136487"/>
            <a:ext cx="7139446" cy="4374965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8A1002"/>
                </a:solidFill>
              </a:rPr>
              <a:t>2 curricula:</a:t>
            </a:r>
          </a:p>
          <a:p>
            <a:pPr marL="1371600" lvl="2" indent="-457200">
              <a:spcBef>
                <a:spcPts val="519"/>
              </a:spcBef>
              <a:buFont typeface="Wingdings" panose="05000000000000000000" pitchFamily="2" charset="2"/>
              <a:buChar char="Ø"/>
            </a:pPr>
            <a:r>
              <a:rPr lang="it-IT" sz="2600" dirty="0" err="1">
                <a:solidFill>
                  <a:srgbClr val="8A1002"/>
                </a:solidFill>
              </a:rPr>
              <a:t>Economics</a:t>
            </a:r>
            <a:endParaRPr lang="it-IT" sz="2600" dirty="0">
              <a:solidFill>
                <a:srgbClr val="8A1002"/>
              </a:solidFill>
            </a:endParaRPr>
          </a:p>
          <a:p>
            <a:pPr marL="1371600" lvl="2" indent="-457200">
              <a:spcAft>
                <a:spcPts val="1500"/>
              </a:spcAft>
              <a:buFont typeface="Wingdings" panose="05000000000000000000" pitchFamily="2" charset="2"/>
              <a:buChar char="Ø"/>
            </a:pPr>
            <a:r>
              <a:rPr lang="it-IT" sz="2600" dirty="0">
                <a:solidFill>
                  <a:srgbClr val="8A1002"/>
                </a:solidFill>
              </a:rPr>
              <a:t>Development </a:t>
            </a:r>
            <a:r>
              <a:rPr lang="it-IT" sz="2600" dirty="0" err="1">
                <a:solidFill>
                  <a:srgbClr val="8A1002"/>
                </a:solidFill>
              </a:rPr>
              <a:t>Economics</a:t>
            </a:r>
            <a:endParaRPr lang="it-IT" sz="2600" dirty="0">
              <a:solidFill>
                <a:srgbClr val="8A1002"/>
              </a:solidFill>
            </a:endParaRP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8A1002"/>
                </a:solidFill>
              </a:rPr>
              <a:t>Best </a:t>
            </a:r>
            <a:r>
              <a:rPr lang="it-IT" sz="3000" b="1" dirty="0" err="1">
                <a:solidFill>
                  <a:srgbClr val="8A1002"/>
                </a:solidFill>
              </a:rPr>
              <a:t>course</a:t>
            </a:r>
            <a:r>
              <a:rPr lang="it-IT" sz="3000" b="1" dirty="0">
                <a:solidFill>
                  <a:srgbClr val="8A1002"/>
                </a:solidFill>
              </a:rPr>
              <a:t> of study </a:t>
            </a:r>
            <a:r>
              <a:rPr lang="it-IT" sz="2600" dirty="0">
                <a:solidFill>
                  <a:srgbClr val="8A1002"/>
                </a:solidFill>
              </a:rPr>
              <a:t>of the School of </a:t>
            </a:r>
            <a:r>
              <a:rPr lang="it-IT" sz="2600" dirty="0" err="1">
                <a:solidFill>
                  <a:srgbClr val="8A1002"/>
                </a:solidFill>
              </a:rPr>
              <a:t>Economics</a:t>
            </a:r>
            <a:r>
              <a:rPr lang="it-IT" sz="2600" dirty="0">
                <a:solidFill>
                  <a:srgbClr val="8A1002"/>
                </a:solidFill>
              </a:rPr>
              <a:t> and Management </a:t>
            </a:r>
            <a:r>
              <a:rPr lang="it-IT" sz="2600" dirty="0" err="1">
                <a:solidFill>
                  <a:srgbClr val="8A1002"/>
                </a:solidFill>
              </a:rPr>
              <a:t>at</a:t>
            </a:r>
            <a:r>
              <a:rPr lang="it-IT" sz="2600" dirty="0">
                <a:solidFill>
                  <a:srgbClr val="8A1002"/>
                </a:solidFill>
              </a:rPr>
              <a:t> </a:t>
            </a:r>
            <a:r>
              <a:rPr lang="it-IT" sz="2600" dirty="0" err="1">
                <a:solidFill>
                  <a:srgbClr val="8A1002"/>
                </a:solidFill>
              </a:rPr>
              <a:t>Unifi</a:t>
            </a:r>
            <a:r>
              <a:rPr lang="it-IT" sz="2600" dirty="0">
                <a:solidFill>
                  <a:srgbClr val="8A1002"/>
                </a:solidFill>
              </a:rPr>
              <a:t> in </a:t>
            </a:r>
            <a:r>
              <a:rPr lang="it-IT" sz="2600" dirty="0" err="1">
                <a:solidFill>
                  <a:srgbClr val="8A1002"/>
                </a:solidFill>
              </a:rPr>
              <a:t>terms</a:t>
            </a:r>
            <a:r>
              <a:rPr lang="it-IT" sz="2600" dirty="0">
                <a:solidFill>
                  <a:srgbClr val="8A1002"/>
                </a:solidFill>
              </a:rPr>
              <a:t> of evaluation of </a:t>
            </a:r>
            <a:r>
              <a:rPr lang="it-IT" sz="2600" dirty="0" err="1">
                <a:solidFill>
                  <a:srgbClr val="8A1002"/>
                </a:solidFill>
              </a:rPr>
              <a:t>courses</a:t>
            </a:r>
            <a:r>
              <a:rPr lang="it-IT" sz="2600" dirty="0">
                <a:solidFill>
                  <a:srgbClr val="8A1002"/>
                </a:solidFill>
              </a:rPr>
              <a:t> by </a:t>
            </a:r>
            <a:r>
              <a:rPr lang="it-IT" sz="2600" dirty="0" err="1">
                <a:solidFill>
                  <a:srgbClr val="8A1002"/>
                </a:solidFill>
              </a:rPr>
              <a:t>students</a:t>
            </a:r>
            <a:r>
              <a:rPr lang="it-IT" sz="2600" dirty="0">
                <a:solidFill>
                  <a:srgbClr val="8A1002"/>
                </a:solidFill>
              </a:rPr>
              <a:t>.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3000" b="1" dirty="0" err="1">
                <a:solidFill>
                  <a:srgbClr val="8A1002"/>
                </a:solidFill>
              </a:rPr>
              <a:t>Excellent</a:t>
            </a:r>
            <a:r>
              <a:rPr lang="it-IT" sz="3000" b="1" dirty="0">
                <a:solidFill>
                  <a:srgbClr val="8A1002"/>
                </a:solidFill>
              </a:rPr>
              <a:t> </a:t>
            </a:r>
            <a:r>
              <a:rPr lang="it-IT" sz="3000" b="1" dirty="0" err="1">
                <a:solidFill>
                  <a:srgbClr val="8A1002"/>
                </a:solidFill>
              </a:rPr>
              <a:t>student</a:t>
            </a:r>
            <a:r>
              <a:rPr lang="it-IT" sz="3000" b="1" dirty="0">
                <a:solidFill>
                  <a:srgbClr val="8A1002"/>
                </a:solidFill>
              </a:rPr>
              <a:t> to staff ratio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3000" b="1" dirty="0">
                <a:solidFill>
                  <a:srgbClr val="8A1002"/>
                </a:solidFill>
              </a:rPr>
              <a:t>2 </a:t>
            </a:r>
            <a:r>
              <a:rPr lang="it-IT" sz="3000" b="1" dirty="0" err="1">
                <a:solidFill>
                  <a:srgbClr val="8A1002"/>
                </a:solidFill>
              </a:rPr>
              <a:t>grants</a:t>
            </a:r>
            <a:r>
              <a:rPr lang="it-IT" sz="3000" b="1" dirty="0">
                <a:solidFill>
                  <a:srgbClr val="8A1002"/>
                </a:solidFill>
              </a:rPr>
              <a:t> </a:t>
            </a:r>
            <a:r>
              <a:rPr lang="it-IT" sz="2600" dirty="0" err="1">
                <a:solidFill>
                  <a:srgbClr val="8A1002"/>
                </a:solidFill>
              </a:rPr>
              <a:t>awarded</a:t>
            </a:r>
            <a:r>
              <a:rPr lang="it-IT" sz="2600" dirty="0">
                <a:solidFill>
                  <a:srgbClr val="8A1002"/>
                </a:solidFill>
              </a:rPr>
              <a:t> to first-</a:t>
            </a:r>
            <a:r>
              <a:rPr lang="it-IT" sz="2600" dirty="0" err="1">
                <a:solidFill>
                  <a:srgbClr val="8A1002"/>
                </a:solidFill>
              </a:rPr>
              <a:t>year</a:t>
            </a:r>
            <a:r>
              <a:rPr lang="it-IT" sz="2600" dirty="0">
                <a:solidFill>
                  <a:srgbClr val="8A1002"/>
                </a:solidFill>
              </a:rPr>
              <a:t> </a:t>
            </a:r>
            <a:r>
              <a:rPr lang="it-IT" sz="2600" dirty="0" err="1">
                <a:solidFill>
                  <a:srgbClr val="8A1002"/>
                </a:solidFill>
              </a:rPr>
              <a:t>students</a:t>
            </a:r>
            <a:r>
              <a:rPr lang="it-IT" sz="2600" dirty="0">
                <a:solidFill>
                  <a:srgbClr val="8A1002"/>
                </a:solidFill>
              </a:rPr>
              <a:t>, 1 per curriculum</a:t>
            </a: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it-IT" sz="2500" dirty="0">
              <a:solidFill>
                <a:srgbClr val="8A1002"/>
              </a:solidFill>
            </a:endParaRP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it-IT" sz="2000" dirty="0">
              <a:solidFill>
                <a:srgbClr val="8A1002"/>
              </a:solidFill>
            </a:endParaRPr>
          </a:p>
          <a:p>
            <a:pPr marL="457200">
              <a:spcAft>
                <a:spcPts val="1000"/>
              </a:spcAft>
            </a:pPr>
            <a:endParaRPr lang="it-IT" sz="2000" dirty="0">
              <a:solidFill>
                <a:srgbClr val="8A1002"/>
              </a:solidFill>
            </a:endParaRPr>
          </a:p>
          <a:p>
            <a:pPr>
              <a:spcBef>
                <a:spcPts val="519"/>
              </a:spcBef>
            </a:pPr>
            <a:endParaRPr lang="it-IT" b="1" u="sng" spc="-1" dirty="0">
              <a:solidFill>
                <a:srgbClr val="8A100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174658" y="16026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3369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392146" y="159476"/>
            <a:ext cx="6359703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Job </a:t>
            </a:r>
            <a:r>
              <a:rPr lang="it-IT" sz="4000" b="1" spc="-1" dirty="0" err="1">
                <a:solidFill>
                  <a:schemeClr val="bg1"/>
                </a:solidFill>
              </a:rPr>
              <a:t>opportunities</a:t>
            </a:r>
            <a:r>
              <a:rPr lang="it-IT" sz="4000" b="1" spc="-1" dirty="0">
                <a:solidFill>
                  <a:schemeClr val="bg1"/>
                </a:solidFill>
              </a:rPr>
              <a:t> LM-56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359761" y="1434697"/>
            <a:ext cx="8327040" cy="4091118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spcBef>
                <a:spcPts val="519"/>
              </a:spcBef>
              <a:buFont typeface="Arial" panose="020B0604020202020204" pitchFamily="34" charset="0"/>
              <a:buChar char="•"/>
            </a:pPr>
            <a:endParaRPr lang="it-IT" sz="2000" b="1" dirty="0">
              <a:solidFill>
                <a:srgbClr val="8A1002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174658" y="16026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13B043A7-A295-43C1-891C-C5852914E4AF}"/>
              </a:ext>
            </a:extLst>
          </p:cNvPr>
          <p:cNvSpPr/>
          <p:nvPr/>
        </p:nvSpPr>
        <p:spPr>
          <a:xfrm>
            <a:off x="386357" y="1606875"/>
            <a:ext cx="85777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International </a:t>
            </a:r>
            <a:r>
              <a:rPr lang="it-IT" spc="-1" dirty="0" err="1">
                <a:solidFill>
                  <a:srgbClr val="8A1002"/>
                </a:solidFill>
              </a:rPr>
              <a:t>organizations</a:t>
            </a:r>
            <a:r>
              <a:rPr lang="it-IT" spc="-1" dirty="0">
                <a:solidFill>
                  <a:srgbClr val="8A1002"/>
                </a:solidFill>
              </a:rPr>
              <a:t> (WB, IMF, OECD, EU, </a:t>
            </a:r>
            <a:r>
              <a:rPr lang="it-IT" spc="-1" dirty="0" err="1">
                <a:solidFill>
                  <a:srgbClr val="8A1002"/>
                </a:solidFill>
              </a:rPr>
              <a:t>etc</a:t>
            </a:r>
            <a:r>
              <a:rPr lang="it-IT" spc="-1" dirty="0">
                <a:solidFill>
                  <a:srgbClr val="8A1002"/>
                </a:solidFill>
              </a:rPr>
              <a:t>)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Finance (banks, insurance companies, etc.)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Private Sector Companies (</a:t>
            </a:r>
            <a:r>
              <a:rPr lang="it-IT" spc="-1" dirty="0" err="1">
                <a:solidFill>
                  <a:srgbClr val="8A1002"/>
                </a:solidFill>
              </a:rPr>
              <a:t>multinationals</a:t>
            </a:r>
            <a:r>
              <a:rPr lang="it-IT" spc="-1" dirty="0">
                <a:solidFill>
                  <a:srgbClr val="8A1002"/>
                </a:solidFill>
              </a:rPr>
              <a:t>, consulting </a:t>
            </a:r>
            <a:r>
              <a:rPr lang="it-IT" spc="-1" dirty="0" err="1">
                <a:solidFill>
                  <a:srgbClr val="8A1002"/>
                </a:solidFill>
              </a:rPr>
              <a:t>firms</a:t>
            </a:r>
            <a:r>
              <a:rPr lang="it-IT" spc="-1" dirty="0">
                <a:solidFill>
                  <a:srgbClr val="8A1002"/>
                </a:solidFill>
              </a:rPr>
              <a:t>, etc.)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Public servants (</a:t>
            </a:r>
            <a:r>
              <a:rPr lang="it-IT" spc="-1" dirty="0" err="1">
                <a:solidFill>
                  <a:srgbClr val="8A1002"/>
                </a:solidFill>
              </a:rPr>
              <a:t>central</a:t>
            </a:r>
            <a:r>
              <a:rPr lang="it-IT" spc="-1" dirty="0">
                <a:solidFill>
                  <a:srgbClr val="8A1002"/>
                </a:solidFill>
              </a:rPr>
              <a:t> end </a:t>
            </a:r>
            <a:r>
              <a:rPr lang="it-IT" spc="-1" dirty="0" err="1">
                <a:solidFill>
                  <a:srgbClr val="8A1002"/>
                </a:solidFill>
              </a:rPr>
              <a:t>local</a:t>
            </a:r>
            <a:r>
              <a:rPr lang="it-IT" spc="-1" dirty="0">
                <a:solidFill>
                  <a:srgbClr val="8A1002"/>
                </a:solidFill>
              </a:rPr>
              <a:t> </a:t>
            </a:r>
            <a:r>
              <a:rPr lang="it-IT" spc="-1" dirty="0" err="1">
                <a:solidFill>
                  <a:srgbClr val="8A1002"/>
                </a:solidFill>
              </a:rPr>
              <a:t>administrations</a:t>
            </a:r>
            <a:r>
              <a:rPr lang="it-IT" spc="-1" dirty="0">
                <a:solidFill>
                  <a:srgbClr val="8A1002"/>
                </a:solidFill>
              </a:rPr>
              <a:t>)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Central banks (</a:t>
            </a:r>
            <a:r>
              <a:rPr lang="it-IT" spc="-1" dirty="0" err="1">
                <a:solidFill>
                  <a:srgbClr val="8A1002"/>
                </a:solidFill>
              </a:rPr>
              <a:t>national</a:t>
            </a:r>
            <a:r>
              <a:rPr lang="it-IT" spc="-1" dirty="0">
                <a:solidFill>
                  <a:srgbClr val="8A1002"/>
                </a:solidFill>
              </a:rPr>
              <a:t> and </a:t>
            </a:r>
            <a:r>
              <a:rPr lang="it-IT" spc="-1" dirty="0" err="1">
                <a:solidFill>
                  <a:srgbClr val="8A1002"/>
                </a:solidFill>
              </a:rPr>
              <a:t>European</a:t>
            </a:r>
            <a:r>
              <a:rPr lang="it-IT" spc="-1" dirty="0">
                <a:solidFill>
                  <a:srgbClr val="8A1002"/>
                </a:solidFill>
              </a:rPr>
              <a:t>)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National and </a:t>
            </a:r>
            <a:r>
              <a:rPr lang="it-IT" spc="-1" dirty="0" err="1">
                <a:solidFill>
                  <a:srgbClr val="8A1002"/>
                </a:solidFill>
              </a:rPr>
              <a:t>international</a:t>
            </a:r>
            <a:r>
              <a:rPr lang="it-IT" spc="-1" dirty="0">
                <a:solidFill>
                  <a:srgbClr val="8A1002"/>
                </a:solidFill>
              </a:rPr>
              <a:t> </a:t>
            </a:r>
            <a:r>
              <a:rPr lang="it-IT" spc="-1" dirty="0" err="1">
                <a:solidFill>
                  <a:srgbClr val="8A1002"/>
                </a:solidFill>
              </a:rPr>
              <a:t>NGOs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</a:t>
            </a:r>
            <a:r>
              <a:rPr lang="it-IT" spc="-1" dirty="0" err="1">
                <a:solidFill>
                  <a:srgbClr val="8A1002"/>
                </a:solidFill>
              </a:rPr>
              <a:t>Economic</a:t>
            </a:r>
            <a:r>
              <a:rPr lang="it-IT" spc="-1" dirty="0">
                <a:solidFill>
                  <a:srgbClr val="8A1002"/>
                </a:solidFill>
              </a:rPr>
              <a:t> research centers</a:t>
            </a:r>
            <a:endParaRPr lang="en-US" spc="-1" dirty="0">
              <a:solidFill>
                <a:srgbClr val="8A1002"/>
              </a:solidFill>
            </a:endParaRP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Teaching </a:t>
            </a:r>
            <a:r>
              <a:rPr lang="it-IT" spc="-1" dirty="0" err="1">
                <a:solidFill>
                  <a:srgbClr val="8A1002"/>
                </a:solidFill>
              </a:rPr>
              <a:t>Economics</a:t>
            </a:r>
            <a:r>
              <a:rPr lang="it-IT" spc="-1" dirty="0">
                <a:solidFill>
                  <a:srgbClr val="8A1002"/>
                </a:solidFill>
              </a:rPr>
              <a:t> and Law in high school</a:t>
            </a:r>
          </a:p>
          <a:p>
            <a:pPr marL="2160">
              <a:lnSpc>
                <a:spcPct val="100000"/>
              </a:lnSpc>
              <a:spcBef>
                <a:spcPts val="567"/>
              </a:spcBef>
              <a:spcAft>
                <a:spcPts val="567"/>
              </a:spcAft>
              <a:buClr>
                <a:srgbClr val="0070C0"/>
              </a:buClr>
            </a:pPr>
            <a:r>
              <a:rPr lang="it-IT" spc="-1" dirty="0">
                <a:solidFill>
                  <a:srgbClr val="8A1002"/>
                </a:solidFill>
              </a:rPr>
              <a:t>- </a:t>
            </a:r>
            <a:r>
              <a:rPr lang="it-IT" spc="-1" dirty="0" err="1">
                <a:solidFill>
                  <a:srgbClr val="8A1002"/>
                </a:solidFill>
              </a:rPr>
              <a:t>PhD</a:t>
            </a:r>
            <a:r>
              <a:rPr lang="it-IT" spc="-1" dirty="0">
                <a:solidFill>
                  <a:srgbClr val="8A1002"/>
                </a:solidFill>
              </a:rPr>
              <a:t>, </a:t>
            </a:r>
            <a:r>
              <a:rPr lang="it-IT" spc="-1" dirty="0" err="1">
                <a:solidFill>
                  <a:srgbClr val="8A1002"/>
                </a:solidFill>
              </a:rPr>
              <a:t>Academic</a:t>
            </a:r>
            <a:r>
              <a:rPr lang="it-IT" spc="-1" dirty="0">
                <a:solidFill>
                  <a:srgbClr val="8A1002"/>
                </a:solidFill>
              </a:rPr>
              <a:t> career</a:t>
            </a:r>
            <a:endParaRPr lang="en-US" spc="-1" dirty="0">
              <a:solidFill>
                <a:srgbClr val="8A1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57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392146" y="159476"/>
            <a:ext cx="6359703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Job Placement (I)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174658" y="16026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  <p:sp>
        <p:nvSpPr>
          <p:cNvPr id="6" name="CustomShape 4">
            <a:extLst>
              <a:ext uri="{FF2B5EF4-FFF2-40B4-BE49-F238E27FC236}">
                <a16:creationId xmlns:a16="http://schemas.microsoft.com/office/drawing/2014/main" id="{72754FA4-D8EC-4D70-B0DE-4E9E626982B8}"/>
              </a:ext>
            </a:extLst>
          </p:cNvPr>
          <p:cNvSpPr/>
          <p:nvPr/>
        </p:nvSpPr>
        <p:spPr>
          <a:xfrm>
            <a:off x="5142275" y="4448717"/>
            <a:ext cx="3628094" cy="162976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000" b="1" u="sng" dirty="0">
                <a:solidFill>
                  <a:srgbClr val="8A1002"/>
                </a:solidFill>
                <a:latin typeface="+mj-lt"/>
              </a:rPr>
              <a:t>International Organizations and Central Banks</a:t>
            </a:r>
          </a:p>
          <a:p>
            <a:pPr algn="ctr"/>
            <a:r>
              <a:rPr lang="it-IT" sz="2000" dirty="0" err="1">
                <a:solidFill>
                  <a:srgbClr val="8A1002"/>
                </a:solidFill>
                <a:latin typeface="+mj-lt"/>
                <a:cs typeface="Calibri Light" panose="020F0302020204030204" pitchFamily="34" charset="0"/>
              </a:rPr>
              <a:t>European</a:t>
            </a:r>
            <a:r>
              <a:rPr lang="it-IT" sz="2000" dirty="0">
                <a:solidFill>
                  <a:srgbClr val="8A1002"/>
                </a:solidFill>
                <a:latin typeface="+mj-lt"/>
                <a:cs typeface="Calibri Light" panose="020F0302020204030204" pitchFamily="34" charset="0"/>
              </a:rPr>
              <a:t> Central Bank, 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Bank of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Italy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</a:t>
            </a:r>
            <a:r>
              <a:rPr lang="en-GB" sz="2000" dirty="0">
                <a:solidFill>
                  <a:srgbClr val="8A1002"/>
                </a:solidFill>
                <a:latin typeface="+mj-lt"/>
              </a:rPr>
              <a:t>UNCTAD-WTO, UNICEF, FAO, World Bank,…</a:t>
            </a:r>
            <a:endParaRPr lang="en-US" sz="2000" dirty="0">
              <a:solidFill>
                <a:srgbClr val="8A1002"/>
              </a:solidFill>
              <a:latin typeface="+mj-lt"/>
            </a:endParaRP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0FE422A0-298A-468B-B5FB-4362E0FA50D3}"/>
              </a:ext>
            </a:extLst>
          </p:cNvPr>
          <p:cNvSpPr/>
          <p:nvPr/>
        </p:nvSpPr>
        <p:spPr>
          <a:xfrm>
            <a:off x="284822" y="1766962"/>
            <a:ext cx="4287175" cy="50153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000" b="1" u="sng" dirty="0">
                <a:solidFill>
                  <a:srgbClr val="8A1002"/>
                </a:solidFill>
                <a:latin typeface="+mj-lt"/>
              </a:rPr>
              <a:t>Private sector</a:t>
            </a:r>
            <a:endParaRPr lang="it-IT" sz="2000" b="1" u="sng" dirty="0">
              <a:solidFill>
                <a:srgbClr val="8A1002"/>
              </a:solidFill>
              <a:latin typeface="+mj-lt"/>
            </a:endParaRPr>
          </a:p>
          <a:p>
            <a:r>
              <a:rPr lang="en-IT" sz="2000" dirty="0">
                <a:solidFill>
                  <a:srgbClr val="8A1002"/>
                </a:solidFill>
                <a:latin typeface="+mj-lt"/>
              </a:rPr>
              <a:t>Capgemini S.p.A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Deloitte, Findomestic Banca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SpA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Accenture,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MedTech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 Europe-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Brussels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CCH®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Tagetik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</a:t>
            </a:r>
            <a:r>
              <a:rPr lang="en-US" sz="2000" dirty="0" err="1">
                <a:solidFill>
                  <a:srgbClr val="8A1002"/>
                </a:solidFill>
                <a:latin typeface="+mj-lt"/>
              </a:rPr>
              <a:t>Menarini</a:t>
            </a:r>
            <a:r>
              <a:rPr lang="en-US" sz="2000" dirty="0">
                <a:solidFill>
                  <a:srgbClr val="8A1002"/>
                </a:solidFill>
                <a:latin typeface="+mj-lt"/>
              </a:rPr>
              <a:t>, 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Monte dei Paschi di Siena Capital Services, Fincantieri,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ATMOsphere-Brussels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</a:t>
            </a:r>
            <a:r>
              <a:rPr lang="en-US" sz="2000" dirty="0">
                <a:solidFill>
                  <a:srgbClr val="8A1002"/>
                </a:solidFill>
                <a:latin typeface="+mj-lt"/>
              </a:rPr>
              <a:t>European Innovation Council and SMEs Executive Agency (EISMEA)-Brussels,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Starkmacher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e.V.-Germany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Pagasa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 Social Center-Philippines, </a:t>
            </a:r>
            <a:r>
              <a:rPr lang="en-GB" sz="2000" dirty="0">
                <a:solidFill>
                  <a:srgbClr val="8A1002"/>
                </a:solidFill>
                <a:latin typeface="+mj-lt"/>
              </a:rPr>
              <a:t>Lilly, General Electric, Louis Vuitton, Amazon, </a:t>
            </a:r>
            <a:r>
              <a:rPr lang="en-GB" sz="2000" dirty="0" err="1">
                <a:solidFill>
                  <a:srgbClr val="8A1002"/>
                </a:solidFill>
                <a:latin typeface="+mj-lt"/>
              </a:rPr>
              <a:t>Alten</a:t>
            </a:r>
            <a:r>
              <a:rPr lang="en-GB" sz="2000" dirty="0">
                <a:solidFill>
                  <a:srgbClr val="8A1002"/>
                </a:solidFill>
                <a:latin typeface="+mj-lt"/>
              </a:rPr>
              <a:t> Italia, Baker Hughes, JSB Solutions, PricewaterhouseCoopers, </a:t>
            </a:r>
            <a:r>
              <a:rPr lang="en-GB" sz="2000" dirty="0" err="1">
                <a:solidFill>
                  <a:srgbClr val="8A1002"/>
                </a:solidFill>
                <a:latin typeface="+mj-lt"/>
              </a:rPr>
              <a:t>Unicoop</a:t>
            </a:r>
            <a:r>
              <a:rPr lang="en-GB" sz="2000" dirty="0">
                <a:solidFill>
                  <a:srgbClr val="8A1002"/>
                </a:solidFill>
                <a:latin typeface="+mj-lt"/>
              </a:rPr>
              <a:t>…</a:t>
            </a:r>
            <a:endParaRPr lang="en-US" sz="2000" dirty="0">
              <a:solidFill>
                <a:srgbClr val="8A1002"/>
              </a:solidFill>
              <a:latin typeface="+mj-lt"/>
            </a:endParaRP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A4DA7850-4FE5-488A-8BB2-8925A78729F8}"/>
              </a:ext>
            </a:extLst>
          </p:cNvPr>
          <p:cNvSpPr/>
          <p:nvPr/>
        </p:nvSpPr>
        <p:spPr>
          <a:xfrm>
            <a:off x="2154547" y="988329"/>
            <a:ext cx="4446740" cy="7064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2000" dirty="0">
                <a:solidFill>
                  <a:srgbClr val="8A1002"/>
                </a:solidFill>
              </a:rPr>
              <a:t>Graduates of the MSc have very good job placements, </a:t>
            </a:r>
            <a:r>
              <a:rPr lang="it-IT" sz="2000" dirty="0">
                <a:solidFill>
                  <a:srgbClr val="8A1002"/>
                </a:solidFill>
              </a:rPr>
              <a:t>for </a:t>
            </a:r>
            <a:r>
              <a:rPr lang="it-IT" sz="2000" dirty="0" err="1">
                <a:solidFill>
                  <a:srgbClr val="8A1002"/>
                </a:solidFill>
              </a:rPr>
              <a:t>instance</a:t>
            </a:r>
            <a:r>
              <a:rPr lang="en-US" sz="2000" dirty="0">
                <a:solidFill>
                  <a:srgbClr val="8A100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2090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392146" y="159476"/>
            <a:ext cx="6359703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>
                <a:solidFill>
                  <a:schemeClr val="bg1"/>
                </a:solidFill>
              </a:rPr>
              <a:t>Job Placement (II) 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363DBF59-0065-4ECF-982D-98906A0EE8FF}"/>
              </a:ext>
            </a:extLst>
          </p:cNvPr>
          <p:cNvSpPr/>
          <p:nvPr/>
        </p:nvSpPr>
        <p:spPr>
          <a:xfrm>
            <a:off x="1182770" y="3399522"/>
            <a:ext cx="6164825" cy="316864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000" b="1" u="sng" dirty="0">
                <a:solidFill>
                  <a:srgbClr val="8A1002"/>
                </a:solidFill>
              </a:rPr>
              <a:t>Research centers and Public sector</a:t>
            </a:r>
          </a:p>
          <a:p>
            <a:r>
              <a:rPr lang="it-IT" sz="2000" dirty="0">
                <a:solidFill>
                  <a:srgbClr val="8A1002"/>
                </a:solidFill>
              </a:rPr>
              <a:t>CNR, </a:t>
            </a:r>
            <a:r>
              <a:rPr lang="it-IT" sz="2000" dirty="0" err="1">
                <a:solidFill>
                  <a:srgbClr val="8A1002"/>
                </a:solidFill>
              </a:rPr>
              <a:t>Sace</a:t>
            </a:r>
            <a:r>
              <a:rPr lang="it-IT" sz="2000" dirty="0">
                <a:solidFill>
                  <a:srgbClr val="8A1002"/>
                </a:solidFill>
              </a:rPr>
              <a:t> Simest Cassa Depositi e Prestiti, Centro Studi Confindustria,</a:t>
            </a:r>
            <a:r>
              <a:rPr lang="en-US" sz="2000" dirty="0">
                <a:solidFill>
                  <a:srgbClr val="8A1002"/>
                </a:solidFill>
              </a:rPr>
              <a:t> RAI - </a:t>
            </a:r>
            <a:r>
              <a:rPr lang="en-US" sz="2000" dirty="0" err="1">
                <a:solidFill>
                  <a:srgbClr val="8A1002"/>
                </a:solidFill>
              </a:rPr>
              <a:t>Radiotelevisione</a:t>
            </a:r>
            <a:r>
              <a:rPr lang="en-US" sz="2000" dirty="0">
                <a:solidFill>
                  <a:srgbClr val="8A1002"/>
                </a:solidFill>
              </a:rPr>
              <a:t> </a:t>
            </a:r>
            <a:r>
              <a:rPr lang="en-US" sz="2000" dirty="0" err="1">
                <a:solidFill>
                  <a:srgbClr val="8A1002"/>
                </a:solidFill>
              </a:rPr>
              <a:t>italiana</a:t>
            </a:r>
            <a:r>
              <a:rPr lang="en-US" sz="2000" dirty="0">
                <a:solidFill>
                  <a:srgbClr val="8A1002"/>
                </a:solidFill>
              </a:rPr>
              <a:t> S.p.A.,</a:t>
            </a:r>
            <a:r>
              <a:rPr lang="it-IT" sz="2000" dirty="0">
                <a:solidFill>
                  <a:srgbClr val="8A1002"/>
                </a:solidFill>
              </a:rPr>
              <a:t> </a:t>
            </a:r>
            <a:r>
              <a:rPr lang="it-IT" sz="2000" dirty="0" err="1">
                <a:solidFill>
                  <a:srgbClr val="8A1002"/>
                </a:solidFill>
              </a:rPr>
              <a:t>European</a:t>
            </a:r>
            <a:r>
              <a:rPr lang="it-IT" sz="2000" dirty="0">
                <a:solidFill>
                  <a:srgbClr val="8A1002"/>
                </a:solidFill>
              </a:rPr>
              <a:t> Institute of the </a:t>
            </a:r>
            <a:r>
              <a:rPr lang="it-IT" sz="2000" dirty="0" err="1">
                <a:solidFill>
                  <a:srgbClr val="8A1002"/>
                </a:solidFill>
              </a:rPr>
              <a:t>Mediterranean</a:t>
            </a:r>
            <a:r>
              <a:rPr lang="it-IT" sz="2000" dirty="0">
                <a:solidFill>
                  <a:srgbClr val="8A1002"/>
                </a:solidFill>
              </a:rPr>
              <a:t>, School of Public Health (</a:t>
            </a:r>
            <a:r>
              <a:rPr lang="it-IT" sz="2000" dirty="0" err="1">
                <a:solidFill>
                  <a:srgbClr val="8A1002"/>
                </a:solidFill>
              </a:rPr>
              <a:t>UofA</a:t>
            </a:r>
            <a:r>
              <a:rPr lang="it-IT" sz="2000" dirty="0">
                <a:solidFill>
                  <a:srgbClr val="8A1002"/>
                </a:solidFill>
              </a:rPr>
              <a:t> – CUP)-Canada, MEF-</a:t>
            </a:r>
            <a:r>
              <a:rPr lang="it-IT" sz="2000" dirty="0">
                <a:solidFill>
                  <a:srgbClr val="8A1002"/>
                </a:solidFill>
                <a:cs typeface="Calibri Light" panose="020F0302020204030204" pitchFamily="34" charset="0"/>
              </a:rPr>
              <a:t>Ministero dell’Economia e delle Finanze, </a:t>
            </a:r>
            <a:r>
              <a:rPr lang="en-US" sz="2000" dirty="0">
                <a:solidFill>
                  <a:srgbClr val="8A1002"/>
                </a:solidFill>
              </a:rPr>
              <a:t>Robert Schuman Centre for Advanced Studies-European University Institute, ARCO research center, </a:t>
            </a:r>
            <a:r>
              <a:rPr lang="it-IT" sz="2000" dirty="0">
                <a:solidFill>
                  <a:srgbClr val="8A1002"/>
                </a:solidFill>
              </a:rPr>
              <a:t> </a:t>
            </a:r>
            <a:r>
              <a:rPr lang="en-US" sz="2000" dirty="0">
                <a:solidFill>
                  <a:srgbClr val="8A1002"/>
                </a:solidFill>
              </a:rPr>
              <a:t>European Innovation Council and SMEs Executive Agency (EISMEA)-Brussels,</a:t>
            </a:r>
            <a:r>
              <a:rPr lang="en-GB" sz="2000" dirty="0">
                <a:solidFill>
                  <a:srgbClr val="8A1002"/>
                </a:solidFill>
              </a:rPr>
              <a:t> IRPET, IFEL,…</a:t>
            </a:r>
            <a:endParaRPr lang="en-US" sz="2000" dirty="0">
              <a:solidFill>
                <a:srgbClr val="8A1002"/>
              </a:solidFill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7E5431AC-D4B3-4092-B10D-38FBCC021D1A}"/>
              </a:ext>
            </a:extLst>
          </p:cNvPr>
          <p:cNvSpPr/>
          <p:nvPr/>
        </p:nvSpPr>
        <p:spPr>
          <a:xfrm>
            <a:off x="2353901" y="1208530"/>
            <a:ext cx="3613187" cy="19375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000" b="1" u="sng" dirty="0">
                <a:solidFill>
                  <a:srgbClr val="8A1002"/>
                </a:solidFill>
                <a:latin typeface="+mj-lt"/>
              </a:rPr>
              <a:t>Social sector</a:t>
            </a:r>
          </a:p>
          <a:p>
            <a:r>
              <a:rPr lang="it-IT" sz="2000" dirty="0" err="1">
                <a:solidFill>
                  <a:srgbClr val="8A1002"/>
                </a:solidFill>
                <a:latin typeface="+mj-lt"/>
              </a:rPr>
              <a:t>Starkmacher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e.V.-Germany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, </a:t>
            </a:r>
            <a:r>
              <a:rPr lang="it-IT" sz="2000" dirty="0" err="1">
                <a:solidFill>
                  <a:srgbClr val="8A1002"/>
                </a:solidFill>
                <a:latin typeface="+mj-lt"/>
              </a:rPr>
              <a:t>Pagasa</a:t>
            </a:r>
            <a:r>
              <a:rPr lang="it-IT" sz="2000" dirty="0">
                <a:solidFill>
                  <a:srgbClr val="8A1002"/>
                </a:solidFill>
                <a:latin typeface="+mj-lt"/>
              </a:rPr>
              <a:t> Social Center-Philippines, AMU Azione Mondo Unito, </a:t>
            </a:r>
            <a:r>
              <a:rPr lang="en-GB" sz="2000" dirty="0">
                <a:solidFill>
                  <a:srgbClr val="8A1002"/>
                </a:solidFill>
                <a:latin typeface="+mj-lt"/>
              </a:rPr>
              <a:t>Action Aid, </a:t>
            </a:r>
            <a:r>
              <a:rPr lang="en-GB" sz="2000" dirty="0" err="1">
                <a:solidFill>
                  <a:srgbClr val="8A1002"/>
                </a:solidFill>
                <a:latin typeface="+mj-lt"/>
              </a:rPr>
              <a:t>PerMicro</a:t>
            </a:r>
            <a:r>
              <a:rPr lang="en-GB" sz="2000" dirty="0">
                <a:solidFill>
                  <a:srgbClr val="8A1002"/>
                </a:solidFill>
                <a:latin typeface="+mj-lt"/>
              </a:rPr>
              <a:t>,…</a:t>
            </a:r>
            <a:endParaRPr lang="en-US" sz="2000" dirty="0">
              <a:solidFill>
                <a:srgbClr val="8A1002"/>
              </a:solidFill>
              <a:latin typeface="+mj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10BC678-88D0-49AB-A1A6-E7435DD14244}"/>
              </a:ext>
            </a:extLst>
          </p:cNvPr>
          <p:cNvPicPr/>
          <p:nvPr/>
        </p:nvPicPr>
        <p:blipFill rotWithShape="1">
          <a:blip r:embed="rId3"/>
          <a:srcRect l="4662" t="21907" r="2098" b="2677"/>
          <a:stretch/>
        </p:blipFill>
        <p:spPr>
          <a:xfrm rot="5400000">
            <a:off x="6174658" y="1602657"/>
            <a:ext cx="3932903" cy="2005781"/>
          </a:xfrm>
          <a:prstGeom prst="rect">
            <a:avLst/>
          </a:prstGeom>
          <a:ln w="0"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85816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2"/>
          <p:cNvSpPr/>
          <p:nvPr/>
        </p:nvSpPr>
        <p:spPr>
          <a:xfrm>
            <a:off x="228600" y="1197000"/>
            <a:ext cx="8566560" cy="565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>
              <a:lnSpc>
                <a:spcPts val="2001"/>
              </a:lnSpc>
              <a:spcBef>
                <a:spcPts val="519"/>
              </a:spcBef>
              <a:tabLst>
                <a:tab pos="0" algn="l"/>
              </a:tabLst>
            </a:pPr>
            <a:endParaRPr lang="en-US" sz="2600" b="0" strike="noStrike" spc="-1" dirty="0">
              <a:latin typeface="Arial"/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A7976E3D-750A-1BDC-9232-E715BFA3226B}"/>
              </a:ext>
            </a:extLst>
          </p:cNvPr>
          <p:cNvSpPr/>
          <p:nvPr/>
        </p:nvSpPr>
        <p:spPr>
          <a:xfrm>
            <a:off x="1469016" y="30961"/>
            <a:ext cx="6359703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 err="1">
                <a:solidFill>
                  <a:schemeClr val="bg1"/>
                </a:solidFill>
              </a:rPr>
              <a:t>PhD</a:t>
            </a:r>
            <a:r>
              <a:rPr lang="it-IT" sz="4000" b="1" spc="-1" dirty="0">
                <a:solidFill>
                  <a:schemeClr val="bg1"/>
                </a:solidFill>
              </a:rPr>
              <a:t> </a:t>
            </a:r>
            <a:r>
              <a:rPr lang="it-IT" sz="4000" b="1" spc="-1" dirty="0" err="1">
                <a:solidFill>
                  <a:schemeClr val="bg1"/>
                </a:solidFill>
              </a:rPr>
              <a:t>admission</a:t>
            </a:r>
            <a:endParaRPr lang="en-US" sz="4000" spc="-1" dirty="0">
              <a:solidFill>
                <a:schemeClr val="bg1"/>
              </a:solidFill>
            </a:endParaRP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D37BDF02-BA1E-7E04-33DF-50B9561D0DE1}"/>
              </a:ext>
            </a:extLst>
          </p:cNvPr>
          <p:cNvSpPr/>
          <p:nvPr/>
        </p:nvSpPr>
        <p:spPr>
          <a:xfrm>
            <a:off x="4753210" y="1710728"/>
            <a:ext cx="4088040" cy="416891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8A1002"/>
                </a:solidFill>
                <a:latin typeface="+mj-lt"/>
              </a:rPr>
              <a:t>Abroad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  <a:latin typeface="+mj-lt"/>
              </a:rPr>
              <a:t>European University Institute (Florence)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  <a:latin typeface="+mj-lt"/>
              </a:rPr>
              <a:t>Toulouse School of Economics (France)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Goethe University of Frankfurt (Germany)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University of </a:t>
            </a:r>
            <a:r>
              <a:rPr lang="en-US" sz="1600" dirty="0" err="1">
                <a:solidFill>
                  <a:srgbClr val="8A1002"/>
                </a:solidFill>
              </a:rPr>
              <a:t>Goettingen</a:t>
            </a:r>
            <a:r>
              <a:rPr lang="en-US" sz="1600" dirty="0">
                <a:solidFill>
                  <a:srgbClr val="8A1002"/>
                </a:solidFill>
              </a:rPr>
              <a:t> (Germany)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  <a:latin typeface="+mj-lt"/>
              </a:rPr>
              <a:t>University of Mannheim (Germany)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  <a:latin typeface="+mj-lt"/>
              </a:rPr>
              <a:t>TUM School of Social Sciences and Technology (Germany)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  <a:latin typeface="+mj-lt"/>
              </a:rPr>
              <a:t>Interdisciplinary Demographic Institute and University of Groningen (Netherlands)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University Carlos III, Madrid (Spain)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University of Hertfordshire (UK)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University of Reading (UK)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University of Surrey (UK)</a:t>
            </a:r>
          </a:p>
          <a:p>
            <a:pPr>
              <a:spcAft>
                <a:spcPts val="200"/>
              </a:spcAft>
            </a:pPr>
            <a:r>
              <a:rPr lang="en-US" sz="1600" dirty="0">
                <a:solidFill>
                  <a:srgbClr val="8A1002"/>
                </a:solidFill>
              </a:rPr>
              <a:t>Brown University (US)</a:t>
            </a:r>
          </a:p>
        </p:txBody>
      </p:sp>
      <p:sp>
        <p:nvSpPr>
          <p:cNvPr id="8" name="CustomShape 4">
            <a:extLst>
              <a:ext uri="{FF2B5EF4-FFF2-40B4-BE49-F238E27FC236}">
                <a16:creationId xmlns:a16="http://schemas.microsoft.com/office/drawing/2014/main" id="{B9C0E18C-9677-F4FB-4764-59469E758EAF}"/>
              </a:ext>
            </a:extLst>
          </p:cNvPr>
          <p:cNvSpPr/>
          <p:nvPr/>
        </p:nvSpPr>
        <p:spPr>
          <a:xfrm>
            <a:off x="274691" y="1706733"/>
            <a:ext cx="4265637" cy="4233038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600" b="1" dirty="0">
                <a:solidFill>
                  <a:srgbClr val="8A1002"/>
                </a:solidFill>
                <a:latin typeface="+mj-lt"/>
              </a:rPr>
              <a:t>In Italy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of Bologna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Delos University of Florence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Pegasus University of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Florence&amp;Pisa&amp;Siena</a:t>
            </a:r>
            <a:endParaRPr lang="en-US" sz="1450" dirty="0">
              <a:solidFill>
                <a:srgbClr val="8A1002"/>
              </a:solidFill>
              <a:latin typeface="+mj-lt"/>
            </a:endParaRP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IMT Lucca</a:t>
            </a:r>
          </a:p>
          <a:p>
            <a:r>
              <a:rPr lang="en-US" sz="1450" dirty="0" err="1">
                <a:solidFill>
                  <a:srgbClr val="8A1002"/>
                </a:solidFill>
                <a:latin typeface="+mj-lt"/>
              </a:rPr>
              <a:t>Università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Politecnica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delle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Marche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Bicocca University -- Milan</a:t>
            </a:r>
          </a:p>
          <a:p>
            <a:r>
              <a:rPr lang="en-US" sz="1450" dirty="0" err="1">
                <a:solidFill>
                  <a:srgbClr val="8A1002"/>
                </a:solidFill>
                <a:latin typeface="+mj-lt"/>
              </a:rPr>
              <a:t>Università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Cattolica del Sacro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Cuore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– Milan</a:t>
            </a:r>
          </a:p>
          <a:p>
            <a:r>
              <a:rPr lang="en-US" sz="1450" dirty="0" err="1">
                <a:solidFill>
                  <a:srgbClr val="8A1002"/>
                </a:solidFill>
                <a:latin typeface="+mj-lt"/>
              </a:rPr>
              <a:t>Università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Federico II -- Naples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La Sapienza Rome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of Roma Tor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Vergata</a:t>
            </a:r>
            <a:endParaRPr lang="en-US" sz="1450" dirty="0">
              <a:solidFill>
                <a:srgbClr val="8A1002"/>
              </a:solidFill>
              <a:latin typeface="+mj-lt"/>
            </a:endParaRP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of Pisa</a:t>
            </a:r>
          </a:p>
          <a:p>
            <a:r>
              <a:rPr lang="en-US" sz="1450" dirty="0" err="1">
                <a:solidFill>
                  <a:srgbClr val="8A1002"/>
                </a:solidFill>
                <a:latin typeface="+mj-lt"/>
              </a:rPr>
              <a:t>Scuola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Superiore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Sant’Anna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– Pisa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of Trento</a:t>
            </a:r>
          </a:p>
          <a:p>
            <a:r>
              <a:rPr lang="en-US" sz="1450" dirty="0" err="1">
                <a:solidFill>
                  <a:srgbClr val="8A1002"/>
                </a:solidFill>
                <a:latin typeface="+mj-lt"/>
              </a:rPr>
              <a:t>Collegio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Carlo Alberto -- University of Turin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of </a:t>
            </a:r>
            <a:r>
              <a:rPr lang="en-US" sz="1450" dirty="0" err="1">
                <a:solidFill>
                  <a:srgbClr val="8A1002"/>
                </a:solidFill>
                <a:latin typeface="+mj-lt"/>
              </a:rPr>
              <a:t>Insubria</a:t>
            </a:r>
            <a:r>
              <a:rPr lang="en-US" sz="1450" dirty="0">
                <a:solidFill>
                  <a:srgbClr val="8A1002"/>
                </a:solidFill>
                <a:latin typeface="+mj-lt"/>
              </a:rPr>
              <a:t> -- Varese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University Ca’ Foscari – Venice</a:t>
            </a:r>
          </a:p>
          <a:p>
            <a:r>
              <a:rPr lang="en-US" sz="1450" dirty="0">
                <a:solidFill>
                  <a:srgbClr val="8A1002"/>
                </a:solidFill>
                <a:latin typeface="+mj-lt"/>
              </a:rPr>
              <a:t>PhD Statistics University of Florence</a:t>
            </a: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70178738-3826-6A59-672E-4608E571B2F1}"/>
              </a:ext>
            </a:extLst>
          </p:cNvPr>
          <p:cNvSpPr/>
          <p:nvPr/>
        </p:nvSpPr>
        <p:spPr>
          <a:xfrm>
            <a:off x="274691" y="826561"/>
            <a:ext cx="8566559" cy="829543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rgbClr val="8A100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/>
            <a:r>
              <a:rPr lang="en-US" sz="2400" b="1" dirty="0">
                <a:solidFill>
                  <a:srgbClr val="8A1002"/>
                </a:solidFill>
                <a:latin typeface="+mj-lt"/>
              </a:rPr>
              <a:t>Graduates of the MSc have entered PhD programs at the following Universities</a:t>
            </a:r>
          </a:p>
        </p:txBody>
      </p:sp>
      <p:sp>
        <p:nvSpPr>
          <p:cNvPr id="2" name="Rettangolo 1"/>
          <p:cNvSpPr/>
          <p:nvPr/>
        </p:nvSpPr>
        <p:spPr>
          <a:xfrm>
            <a:off x="480224" y="5919252"/>
            <a:ext cx="8102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One MSc professor organizes meetings with students interested in entering a</a:t>
            </a:r>
          </a:p>
          <a:p>
            <a:pPr algn="ctr"/>
            <a:r>
              <a:rPr lang="en-US" dirty="0"/>
              <a:t>PhD program (one meeting hosts current PhD students who graduated in the MSc) and is available to advise and help them in preparing their applications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72284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2"/>
          <p:cNvSpPr/>
          <p:nvPr/>
        </p:nvSpPr>
        <p:spPr>
          <a:xfrm>
            <a:off x="251640" y="1268640"/>
            <a:ext cx="8432640" cy="535544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en-US" sz="2400" b="0" strike="noStrike" spc="-1" dirty="0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it-IT" sz="24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 </a:t>
            </a:r>
            <a:endParaRPr lang="en-US" sz="2400" b="0" strike="noStrike" spc="-1" dirty="0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  <a:p>
            <a:pPr marL="343080" indent="-34056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en-US" sz="2400" b="0" strike="noStrike" spc="-1" dirty="0">
              <a:latin typeface="Arial"/>
            </a:endParaRPr>
          </a:p>
        </p:txBody>
      </p:sp>
      <p:sp>
        <p:nvSpPr>
          <p:cNvPr id="2" name="CustomShape 2">
            <a:extLst>
              <a:ext uri="{FF2B5EF4-FFF2-40B4-BE49-F238E27FC236}">
                <a16:creationId xmlns:a16="http://schemas.microsoft.com/office/drawing/2014/main" id="{B6FDB36A-94FF-7DE6-64FC-2533D55FCB0C}"/>
              </a:ext>
            </a:extLst>
          </p:cNvPr>
          <p:cNvSpPr/>
          <p:nvPr/>
        </p:nvSpPr>
        <p:spPr>
          <a:xfrm>
            <a:off x="314079" y="998168"/>
            <a:ext cx="8515842" cy="5543309"/>
          </a:xfrm>
          <a:prstGeom prst="rect">
            <a:avLst/>
          </a:prstGeom>
          <a:solidFill>
            <a:schemeClr val="bg1">
              <a:lumMod val="85000"/>
            </a:schemeClr>
          </a:solidFill>
          <a:ln w="0">
            <a:solidFill>
              <a:srgbClr val="8A100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457200">
              <a:spcAft>
                <a:spcPts val="800"/>
              </a:spcAft>
            </a:pPr>
            <a:r>
              <a:rPr lang="en-US" sz="2600" b="1" dirty="0"/>
              <a:t>1   </a:t>
            </a:r>
            <a:r>
              <a:rPr lang="en-US" sz="2500" b="1" dirty="0"/>
              <a:t>For holders of an Italian BA, BA grade </a:t>
            </a:r>
            <a:r>
              <a:rPr lang="en-US" sz="2500" b="1" dirty="0">
                <a:latin typeface="+mj-lt"/>
              </a:rPr>
              <a:t>not below 99/110; for holders of non-Italian BA, a threshold is identified by the Admission Committee</a:t>
            </a:r>
          </a:p>
          <a:p>
            <a:pPr marL="457200" algn="just">
              <a:spcAft>
                <a:spcPts val="1400"/>
              </a:spcAft>
            </a:pPr>
            <a:r>
              <a:rPr lang="en-US" sz="2100" dirty="0">
                <a:solidFill>
                  <a:srgbClr val="8A1002"/>
                </a:solidFill>
              </a:rPr>
              <a:t>Candidates who do not satisfy this condition may be asked to sit for an interview with the Admission Committee, based on a syllabus available with suitable advance.</a:t>
            </a:r>
          </a:p>
          <a:p>
            <a:pPr marL="457200" indent="-457200">
              <a:spcAft>
                <a:spcPts val="800"/>
              </a:spcAft>
            </a:pPr>
            <a:r>
              <a:rPr lang="en-US" sz="2600" b="1" dirty="0"/>
              <a:t>2   ECTS earned d</a:t>
            </a:r>
            <a:r>
              <a:rPr lang="en-US" sz="2600" b="1" dirty="0">
                <a:latin typeface="+mj-lt"/>
              </a:rPr>
              <a:t>uring bachelor studies: At least 18 ECTS in Economics, 6 in Math</a:t>
            </a:r>
            <a:r>
              <a:rPr lang="en-US" sz="2600" b="1" dirty="0"/>
              <a:t>, 6 in Statistics</a:t>
            </a:r>
            <a:r>
              <a:rPr lang="en-US" sz="2600" b="1" dirty="0">
                <a:latin typeface="+mj-lt"/>
              </a:rPr>
              <a:t>, </a:t>
            </a:r>
            <a:r>
              <a:rPr lang="en-US" sz="2600" b="1" u="sng" dirty="0">
                <a:latin typeface="+mj-lt"/>
              </a:rPr>
              <a:t>plus</a:t>
            </a:r>
            <a:r>
              <a:rPr lang="en-US" sz="2600" b="1" dirty="0">
                <a:latin typeface="+mj-lt"/>
              </a:rPr>
              <a:t> 18 additional ECTS in Business / Economics / Law / Math / </a:t>
            </a:r>
            <a:r>
              <a:rPr lang="en-US" sz="2600" b="1" dirty="0"/>
              <a:t>Pol Science / </a:t>
            </a:r>
            <a:r>
              <a:rPr lang="en-US" sz="2600" b="1" dirty="0">
                <a:latin typeface="+mj-lt"/>
              </a:rPr>
              <a:t>Stat, </a:t>
            </a:r>
            <a:r>
              <a:rPr lang="en-US" sz="2600" b="1" u="sng" dirty="0">
                <a:latin typeface="+mj-lt"/>
              </a:rPr>
              <a:t>plus</a:t>
            </a:r>
            <a:r>
              <a:rPr lang="en-US" sz="2600" b="1" dirty="0">
                <a:latin typeface="+mj-lt"/>
              </a:rPr>
              <a:t> B2 English</a:t>
            </a:r>
          </a:p>
          <a:p>
            <a:pPr marL="457200" algn="just">
              <a:spcAft>
                <a:spcPts val="500"/>
              </a:spcAft>
            </a:pPr>
            <a:r>
              <a:rPr lang="en-US" sz="2100" dirty="0">
                <a:solidFill>
                  <a:srgbClr val="8A1002"/>
                </a:solidFill>
              </a:rPr>
              <a:t>Bachelor graduates from Unifi in Economia e </a:t>
            </a:r>
            <a:r>
              <a:rPr lang="en-US" sz="2100" dirty="0" err="1">
                <a:solidFill>
                  <a:srgbClr val="8A1002"/>
                </a:solidFill>
              </a:rPr>
              <a:t>Commercio</a:t>
            </a:r>
            <a:r>
              <a:rPr lang="en-US" sz="2100" dirty="0">
                <a:solidFill>
                  <a:srgbClr val="8A1002"/>
                </a:solidFill>
              </a:rPr>
              <a:t>, or </a:t>
            </a:r>
            <a:r>
              <a:rPr lang="en-US" sz="2100" dirty="0" err="1">
                <a:solidFill>
                  <a:srgbClr val="8A1002"/>
                </a:solidFill>
              </a:rPr>
              <a:t>Seci</a:t>
            </a:r>
            <a:r>
              <a:rPr lang="en-US" sz="2100" dirty="0">
                <a:solidFill>
                  <a:srgbClr val="8A1002"/>
                </a:solidFill>
              </a:rPr>
              <a:t>, or Economia </a:t>
            </a:r>
            <a:r>
              <a:rPr lang="en-US" sz="2100" dirty="0" err="1">
                <a:solidFill>
                  <a:srgbClr val="8A1002"/>
                </a:solidFill>
              </a:rPr>
              <a:t>Aziendale</a:t>
            </a:r>
            <a:r>
              <a:rPr lang="en-US" sz="2100" dirty="0">
                <a:solidFill>
                  <a:srgbClr val="8A1002"/>
                </a:solidFill>
              </a:rPr>
              <a:t>, or </a:t>
            </a:r>
            <a:r>
              <a:rPr lang="en-US" sz="2100" dirty="0" err="1">
                <a:solidFill>
                  <a:srgbClr val="8A1002"/>
                </a:solidFill>
              </a:rPr>
              <a:t>SusBus</a:t>
            </a:r>
            <a:r>
              <a:rPr lang="en-US" sz="2100" dirty="0">
                <a:solidFill>
                  <a:srgbClr val="8A1002"/>
                </a:solidFill>
              </a:rPr>
              <a:t> satisfy these conditions.</a:t>
            </a:r>
            <a:endParaRPr lang="en-US" sz="2100" b="1" dirty="0">
              <a:solidFill>
                <a:srgbClr val="8A1002"/>
              </a:solidFill>
            </a:endParaRPr>
          </a:p>
          <a:p>
            <a:pPr marL="457200" algn="just">
              <a:spcAft>
                <a:spcPts val="500"/>
              </a:spcAft>
            </a:pPr>
            <a:r>
              <a:rPr lang="en-US" sz="2100" dirty="0">
                <a:solidFill>
                  <a:srgbClr val="8A1002"/>
                </a:solidFill>
              </a:rPr>
              <a:t>Missing ECTS can be earned by enrolling in single courses of </a:t>
            </a:r>
            <a:r>
              <a:rPr lang="en-US" sz="2100" dirty="0" err="1">
                <a:solidFill>
                  <a:srgbClr val="8A1002"/>
                </a:solidFill>
              </a:rPr>
              <a:t>UniFi</a:t>
            </a:r>
            <a:r>
              <a:rPr lang="en-US" sz="2100" dirty="0">
                <a:solidFill>
                  <a:srgbClr val="8A1002"/>
                </a:solidFill>
              </a:rPr>
              <a:t> indicated by the Admission Committee.</a:t>
            </a:r>
          </a:p>
          <a:p>
            <a:endParaRPr lang="it-IT" dirty="0"/>
          </a:p>
          <a:p>
            <a:pPr marL="457200" algn="just">
              <a:spcAft>
                <a:spcPts val="500"/>
              </a:spcAft>
            </a:pPr>
            <a:endParaRPr lang="en-US" sz="2100" dirty="0">
              <a:solidFill>
                <a:srgbClr val="8A1002"/>
              </a:solidFill>
            </a:endParaRPr>
          </a:p>
        </p:txBody>
      </p:sp>
      <p:sp>
        <p:nvSpPr>
          <p:cNvPr id="3" name="CustomShape 1">
            <a:extLst>
              <a:ext uri="{FF2B5EF4-FFF2-40B4-BE49-F238E27FC236}">
                <a16:creationId xmlns:a16="http://schemas.microsoft.com/office/drawing/2014/main" id="{E145CEB3-4A4B-8140-C936-A85BDBE10B4B}"/>
              </a:ext>
            </a:extLst>
          </p:cNvPr>
          <p:cNvSpPr/>
          <p:nvPr/>
        </p:nvSpPr>
        <p:spPr>
          <a:xfrm>
            <a:off x="981019" y="202568"/>
            <a:ext cx="7248088" cy="795600"/>
          </a:xfrm>
          <a:prstGeom prst="rect">
            <a:avLst/>
          </a:prstGeom>
          <a:solidFill>
            <a:srgbClr val="8A1002"/>
          </a:solidFill>
          <a:ln w="0"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r>
              <a:rPr lang="it-IT" sz="4000" b="1" spc="-1" dirty="0" err="1">
                <a:solidFill>
                  <a:schemeClr val="bg1"/>
                </a:solidFill>
              </a:rPr>
              <a:t>Admission</a:t>
            </a:r>
            <a:r>
              <a:rPr lang="it-IT" sz="4000" b="1" spc="-1" dirty="0">
                <a:solidFill>
                  <a:schemeClr val="bg1"/>
                </a:solidFill>
              </a:rPr>
              <a:t> </a:t>
            </a:r>
            <a:r>
              <a:rPr lang="it-IT" sz="4000" b="1" spc="-1" dirty="0" err="1">
                <a:solidFill>
                  <a:schemeClr val="bg1"/>
                </a:solidFill>
              </a:rPr>
              <a:t>Requirements</a:t>
            </a:r>
            <a:endParaRPr lang="en-US" sz="4000" spc="-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857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</TotalTime>
  <Words>2783</Words>
  <Application>Microsoft Office PowerPoint</Application>
  <PresentationFormat>Presentazione su schermo (4:3)</PresentationFormat>
  <Paragraphs>565</Paragraphs>
  <Slides>35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sapienza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Gronchi</dc:creator>
  <dc:description/>
  <cp:lastModifiedBy>DomenicoM</cp:lastModifiedBy>
  <cp:revision>668</cp:revision>
  <cp:lastPrinted>2025-05-12T10:49:03Z</cp:lastPrinted>
  <dcterms:created xsi:type="dcterms:W3CDTF">2009-10-08T10:47:11Z</dcterms:created>
  <dcterms:modified xsi:type="dcterms:W3CDTF">2026-02-25T09:37:39Z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10</vt:i4>
  </property>
  <property fmtid="{D5CDD505-2E9C-101B-9397-08002B2CF9AE}" pid="3" name="PresentationFormat">
    <vt:lpwstr>Presentazione su schermo (4:3)</vt:lpwstr>
  </property>
  <property fmtid="{D5CDD505-2E9C-101B-9397-08002B2CF9AE}" pid="4" name="Slides">
    <vt:i4>23</vt:i4>
  </property>
</Properties>
</file>