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G52jOezucC6a41YPFzCC34LRD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160" y="77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-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bedaafc18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bedaafc18f_0_9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3bedaafc18f_0_9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7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40463" y="3401098"/>
            <a:ext cx="3085248" cy="345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9100" y="6763508"/>
            <a:ext cx="89156" cy="9448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5"/>
          <p:cNvSpPr/>
          <p:nvPr/>
        </p:nvSpPr>
        <p:spPr>
          <a:xfrm>
            <a:off x="1669959" y="6842651"/>
            <a:ext cx="92075" cy="15875"/>
          </a:xfrm>
          <a:custGeom>
            <a:avLst/>
            <a:gdLst/>
            <a:ahLst/>
            <a:cxnLst/>
            <a:rect l="l" t="t" r="r" b="b"/>
            <a:pathLst>
              <a:path w="92075" h="15875" extrusionOk="0">
                <a:moveTo>
                  <a:pt x="86268" y="0"/>
                </a:moveTo>
                <a:lnTo>
                  <a:pt x="79665" y="953"/>
                </a:lnTo>
                <a:lnTo>
                  <a:pt x="25592" y="11142"/>
                </a:lnTo>
                <a:lnTo>
                  <a:pt x="12870" y="13347"/>
                </a:lnTo>
                <a:lnTo>
                  <a:pt x="0" y="15344"/>
                </a:lnTo>
                <a:lnTo>
                  <a:pt x="71176" y="15344"/>
                </a:lnTo>
                <a:lnTo>
                  <a:pt x="75855" y="13347"/>
                </a:lnTo>
                <a:lnTo>
                  <a:pt x="90078" y="11440"/>
                </a:lnTo>
                <a:lnTo>
                  <a:pt x="91983" y="9533"/>
                </a:lnTo>
                <a:lnTo>
                  <a:pt x="90078" y="953"/>
                </a:lnTo>
                <a:lnTo>
                  <a:pt x="86268" y="0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87835"/>
            <a:ext cx="3900528" cy="517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2" y="73152"/>
            <a:ext cx="9037320" cy="10546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5"/>
          <p:cNvSpPr/>
          <p:nvPr/>
        </p:nvSpPr>
        <p:spPr>
          <a:xfrm>
            <a:off x="3075431" y="527303"/>
            <a:ext cx="5126990" cy="585470"/>
          </a:xfrm>
          <a:custGeom>
            <a:avLst/>
            <a:gdLst/>
            <a:ahLst/>
            <a:cxnLst/>
            <a:rect l="l" t="t" r="r" b="b"/>
            <a:pathLst>
              <a:path w="5126990" h="585469" extrusionOk="0">
                <a:moveTo>
                  <a:pt x="5126736" y="0"/>
                </a:moveTo>
                <a:lnTo>
                  <a:pt x="0" y="0"/>
                </a:lnTo>
                <a:lnTo>
                  <a:pt x="0" y="585215"/>
                </a:lnTo>
                <a:lnTo>
                  <a:pt x="5126736" y="585215"/>
                </a:lnTo>
                <a:lnTo>
                  <a:pt x="5126736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267715" y="1319910"/>
            <a:ext cx="8608568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907796" y="2960954"/>
            <a:ext cx="7328407" cy="329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40463" y="3401098"/>
            <a:ext cx="3085248" cy="345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" y="73152"/>
            <a:ext cx="9037320" cy="105460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6"/>
          <p:cNvSpPr/>
          <p:nvPr/>
        </p:nvSpPr>
        <p:spPr>
          <a:xfrm>
            <a:off x="3075431" y="527303"/>
            <a:ext cx="5126990" cy="585470"/>
          </a:xfrm>
          <a:custGeom>
            <a:avLst/>
            <a:gdLst/>
            <a:ahLst/>
            <a:cxnLst/>
            <a:rect l="l" t="t" r="r" b="b"/>
            <a:pathLst>
              <a:path w="5126990" h="585469" extrusionOk="0">
                <a:moveTo>
                  <a:pt x="5126736" y="0"/>
                </a:moveTo>
                <a:lnTo>
                  <a:pt x="0" y="0"/>
                </a:lnTo>
                <a:lnTo>
                  <a:pt x="0" y="585215"/>
                </a:lnTo>
                <a:lnTo>
                  <a:pt x="5126736" y="585215"/>
                </a:lnTo>
                <a:lnTo>
                  <a:pt x="5126736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267715" y="1319910"/>
            <a:ext cx="8608568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267715" y="1319910"/>
            <a:ext cx="8608568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78196" y="4431962"/>
            <a:ext cx="2165803" cy="24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392" y="73152"/>
            <a:ext cx="9037320" cy="105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3"/>
          <p:cNvSpPr/>
          <p:nvPr/>
        </p:nvSpPr>
        <p:spPr>
          <a:xfrm>
            <a:off x="3075431" y="527303"/>
            <a:ext cx="5126990" cy="585470"/>
          </a:xfrm>
          <a:custGeom>
            <a:avLst/>
            <a:gdLst/>
            <a:ahLst/>
            <a:cxnLst/>
            <a:rect l="l" t="t" r="r" b="b"/>
            <a:pathLst>
              <a:path w="5126990" h="585469" extrusionOk="0">
                <a:moveTo>
                  <a:pt x="5126736" y="0"/>
                </a:moveTo>
                <a:lnTo>
                  <a:pt x="0" y="0"/>
                </a:lnTo>
                <a:lnTo>
                  <a:pt x="0" y="585215"/>
                </a:lnTo>
                <a:lnTo>
                  <a:pt x="5126736" y="585215"/>
                </a:lnTo>
                <a:lnTo>
                  <a:pt x="5126736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 txBox="1">
            <a:spLocks noGrp="1"/>
          </p:cNvSpPr>
          <p:nvPr>
            <p:ph type="title"/>
          </p:nvPr>
        </p:nvSpPr>
        <p:spPr>
          <a:xfrm>
            <a:off x="267715" y="1319910"/>
            <a:ext cx="8608568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body" idx="1"/>
          </p:nvPr>
        </p:nvSpPr>
        <p:spPr>
          <a:xfrm>
            <a:off x="907796" y="2960954"/>
            <a:ext cx="7328407" cy="329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mailto:donato.romano@unifi.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s://www.phd-delos.unifi.it/" TargetMode="External"/><Relationship Id="rId4" Type="http://schemas.openxmlformats.org/officeDocument/2006/relationships/hyperlink" Target="https://www.development-lm.unifi.i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mailto:patrizia.pinellI@unifi.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mailto:alberto.tonini@unifi.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caterina.ademollo@edu.unifi.it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hyperlink" Target="mailto:luca.tiberti@unifi.it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eci-gc.unifi.it/" TargetMode="External"/><Relationship Id="rId11" Type="http://schemas.openxmlformats.org/officeDocument/2006/relationships/hyperlink" Target="mailto:luisa.moratti@edu.unifi.it" TargetMode="External"/><Relationship Id="rId5" Type="http://schemas.openxmlformats.org/officeDocument/2006/relationships/hyperlink" Target="https://www.economia.unifi.it/" TargetMode="External"/><Relationship Id="rId10" Type="http://schemas.openxmlformats.org/officeDocument/2006/relationships/hyperlink" Target="mailto:ginevra.lopparelli@edu.unifi.it" TargetMode="External"/><Relationship Id="rId4" Type="http://schemas.openxmlformats.org/officeDocument/2006/relationships/image" Target="../media/image6.png"/><Relationship Id="rId9" Type="http://schemas.openxmlformats.org/officeDocument/2006/relationships/hyperlink" Target="mailto:emanuele.iacobaccio@edu.unifi.i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9100" y="6763508"/>
            <a:ext cx="89156" cy="94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"/>
          <p:cNvGrpSpPr/>
          <p:nvPr/>
        </p:nvGrpSpPr>
        <p:grpSpPr>
          <a:xfrm>
            <a:off x="57030" y="66991"/>
            <a:ext cx="9037320" cy="1054608"/>
            <a:chOff x="88392" y="73152"/>
            <a:chExt cx="9037320" cy="1054608"/>
          </a:xfrm>
        </p:grpSpPr>
        <p:pic>
          <p:nvPicPr>
            <p:cNvPr id="65" name="Google Shape;65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92" y="73152"/>
              <a:ext cx="9037320" cy="105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"/>
            <p:cNvSpPr/>
            <p:nvPr/>
          </p:nvSpPr>
          <p:spPr>
            <a:xfrm>
              <a:off x="3075431" y="527303"/>
              <a:ext cx="5126990" cy="585470"/>
            </a:xfrm>
            <a:custGeom>
              <a:avLst/>
              <a:gdLst/>
              <a:ahLst/>
              <a:cxnLst/>
              <a:rect l="l" t="t" r="r" b="b"/>
              <a:pathLst>
                <a:path w="5126990" h="585469" extrusionOk="0">
                  <a:moveTo>
                    <a:pt x="5126736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126736" y="585215"/>
                  </a:lnTo>
                  <a:lnTo>
                    <a:pt x="5126736" y="0"/>
                  </a:lnTo>
                  <a:close/>
                </a:path>
              </a:pathLst>
            </a:custGeom>
            <a:solidFill>
              <a:srgbClr val="8600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1"/>
          <p:cNvSpPr txBox="1"/>
          <p:nvPr/>
        </p:nvSpPr>
        <p:spPr>
          <a:xfrm>
            <a:off x="3075432" y="594359"/>
            <a:ext cx="5127000" cy="511800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6570859" y="66991"/>
            <a:ext cx="1600200" cy="490760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876800"/>
            <a:ext cx="3044068" cy="196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 descr="Immagine che contiene cerchio, schermata, testo, ruo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 l="17201" t="16055" r="20184" b="19264"/>
          <a:stretch/>
        </p:blipFill>
        <p:spPr>
          <a:xfrm>
            <a:off x="2362200" y="1077504"/>
            <a:ext cx="4419600" cy="45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3619500" y="2956993"/>
            <a:ext cx="1905000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8EB241"/>
                </a:solidFill>
                <a:latin typeface="Arial"/>
                <a:ea typeface="Arial"/>
                <a:cs typeface="Arial"/>
                <a:sym typeface="Arial"/>
              </a:rPr>
              <a:t>SECI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1233106" y="5642805"/>
            <a:ext cx="6685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78130"/>
                </a:solidFill>
                <a:latin typeface="Arial"/>
                <a:ea typeface="Arial"/>
                <a:cs typeface="Arial"/>
                <a:sym typeface="Arial"/>
              </a:rPr>
              <a:t>SVILUPPO SOSTENIBILE,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2362200" y="6350793"/>
            <a:ext cx="45400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DAY 19 Febbraio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27832"/>
            <a:ext cx="1862325" cy="113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9100" y="6763508"/>
            <a:ext cx="89156" cy="94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29"/>
          <p:cNvGrpSpPr/>
          <p:nvPr/>
        </p:nvGrpSpPr>
        <p:grpSpPr>
          <a:xfrm>
            <a:off x="53340" y="173673"/>
            <a:ext cx="9037320" cy="1054608"/>
            <a:chOff x="88392" y="73152"/>
            <a:chExt cx="9037320" cy="1054608"/>
          </a:xfrm>
        </p:grpSpPr>
        <p:pic>
          <p:nvPicPr>
            <p:cNvPr id="184" name="Google Shape;184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392" y="73152"/>
              <a:ext cx="9037320" cy="105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9"/>
            <p:cNvSpPr/>
            <p:nvPr/>
          </p:nvSpPr>
          <p:spPr>
            <a:xfrm>
              <a:off x="3075431" y="527303"/>
              <a:ext cx="5126990" cy="585470"/>
            </a:xfrm>
            <a:custGeom>
              <a:avLst/>
              <a:gdLst/>
              <a:ahLst/>
              <a:cxnLst/>
              <a:rect l="l" t="t" r="r" b="b"/>
              <a:pathLst>
                <a:path w="5126990" h="585469" extrusionOk="0">
                  <a:moveTo>
                    <a:pt x="5126736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126736" y="585215"/>
                  </a:lnTo>
                  <a:lnTo>
                    <a:pt x="5126736" y="0"/>
                  </a:lnTo>
                  <a:close/>
                </a:path>
              </a:pathLst>
            </a:custGeom>
            <a:solidFill>
              <a:srgbClr val="8600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9"/>
          <p:cNvSpPr txBox="1"/>
          <p:nvPr/>
        </p:nvSpPr>
        <p:spPr>
          <a:xfrm>
            <a:off x="3075432" y="594359"/>
            <a:ext cx="5127000" cy="511800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6567169" y="209785"/>
            <a:ext cx="1600200" cy="348462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540608" y="1764840"/>
            <a:ext cx="7595869" cy="461665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COME È STRUTTURATO IL PERCORSO DI STUDI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571500" y="2665707"/>
            <a:ext cx="80010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PRIMI DUE ANNI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7C46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Tronco comune da 120 CFU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esami di base comuni ai tre curricula, tutti l</a:t>
            </a:r>
            <a:r>
              <a:rPr lang="en-US" sz="1600" b="1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Ə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</a:t>
            </a:r>
            <a:r>
              <a:rPr lang="en-US" sz="1600" b="1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Ə</a:t>
            </a:r>
            <a:r>
              <a:rPr lang="en-US" sz="2000" b="1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seguono insieme tutti i corsi</a:t>
            </a:r>
            <a:endParaRPr sz="2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TERZO ANNO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F7D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rgbClr val="217F7D"/>
                </a:solidFill>
                <a:latin typeface="Arial"/>
                <a:ea typeface="Arial"/>
                <a:cs typeface="Arial"/>
                <a:sym typeface="Arial"/>
              </a:rPr>
              <a:t>Scelta del curriculum          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tutt</a:t>
            </a:r>
            <a:r>
              <a:rPr lang="en-US" sz="1600" b="1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Ə </a:t>
            </a:r>
            <a:r>
              <a:rPr lang="en-US" sz="2000" b="0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completano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 proprio percorso di studi seguendo i corsi caratterizzanti del curriculum scelto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9" descr="Freccia linea: diritta con riempimento a tinta uni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4563028" y="3016806"/>
            <a:ext cx="545888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 descr="Freccia linea: diritta con riempimento a tinta uni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3738880" y="4891471"/>
            <a:ext cx="54588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27832"/>
            <a:ext cx="1862325" cy="113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9100" y="6763508"/>
            <a:ext cx="89156" cy="94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30"/>
          <p:cNvGrpSpPr/>
          <p:nvPr/>
        </p:nvGrpSpPr>
        <p:grpSpPr>
          <a:xfrm>
            <a:off x="53340" y="173673"/>
            <a:ext cx="9037320" cy="1054608"/>
            <a:chOff x="88392" y="73152"/>
            <a:chExt cx="9037320" cy="1054608"/>
          </a:xfrm>
        </p:grpSpPr>
        <p:pic>
          <p:nvPicPr>
            <p:cNvPr id="199" name="Google Shape;199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392" y="73152"/>
              <a:ext cx="9037320" cy="105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30"/>
            <p:cNvSpPr/>
            <p:nvPr/>
          </p:nvSpPr>
          <p:spPr>
            <a:xfrm>
              <a:off x="3075431" y="527303"/>
              <a:ext cx="5126990" cy="585470"/>
            </a:xfrm>
            <a:custGeom>
              <a:avLst/>
              <a:gdLst/>
              <a:ahLst/>
              <a:cxnLst/>
              <a:rect l="l" t="t" r="r" b="b"/>
              <a:pathLst>
                <a:path w="5126990" h="585469" extrusionOk="0">
                  <a:moveTo>
                    <a:pt x="5126736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126736" y="585215"/>
                  </a:lnTo>
                  <a:lnTo>
                    <a:pt x="5126736" y="0"/>
                  </a:lnTo>
                  <a:close/>
                </a:path>
              </a:pathLst>
            </a:custGeom>
            <a:solidFill>
              <a:srgbClr val="8600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30"/>
          <p:cNvSpPr txBox="1"/>
          <p:nvPr/>
        </p:nvSpPr>
        <p:spPr>
          <a:xfrm>
            <a:off x="3075432" y="594359"/>
            <a:ext cx="5127000" cy="511800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6567169" y="209785"/>
            <a:ext cx="1600200" cy="348462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551827" y="1436543"/>
            <a:ext cx="5620373" cy="380873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COSA STUDI AL PRIMO ANNO</a:t>
            </a:r>
            <a:endParaRPr sz="1800" b="0" i="0" u="none" strike="noStrike" cap="none">
              <a:solidFill>
                <a:srgbClr val="8600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2656" y="2079695"/>
            <a:ext cx="8395703" cy="234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27832"/>
            <a:ext cx="1862325" cy="113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9100" y="6763508"/>
            <a:ext cx="89156" cy="94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31"/>
          <p:cNvGrpSpPr/>
          <p:nvPr/>
        </p:nvGrpSpPr>
        <p:grpSpPr>
          <a:xfrm>
            <a:off x="53340" y="173673"/>
            <a:ext cx="9037320" cy="1054608"/>
            <a:chOff x="88392" y="73152"/>
            <a:chExt cx="9037320" cy="1054608"/>
          </a:xfrm>
        </p:grpSpPr>
        <p:pic>
          <p:nvPicPr>
            <p:cNvPr id="212" name="Google Shape;212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392" y="73152"/>
              <a:ext cx="9037320" cy="105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31"/>
            <p:cNvSpPr/>
            <p:nvPr/>
          </p:nvSpPr>
          <p:spPr>
            <a:xfrm>
              <a:off x="3075431" y="527303"/>
              <a:ext cx="5126990" cy="585470"/>
            </a:xfrm>
            <a:custGeom>
              <a:avLst/>
              <a:gdLst/>
              <a:ahLst/>
              <a:cxnLst/>
              <a:rect l="l" t="t" r="r" b="b"/>
              <a:pathLst>
                <a:path w="5126990" h="585469" extrusionOk="0">
                  <a:moveTo>
                    <a:pt x="5126736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126736" y="585215"/>
                  </a:lnTo>
                  <a:lnTo>
                    <a:pt x="5126736" y="0"/>
                  </a:lnTo>
                  <a:close/>
                </a:path>
              </a:pathLst>
            </a:custGeom>
            <a:solidFill>
              <a:srgbClr val="8600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31"/>
          <p:cNvSpPr txBox="1"/>
          <p:nvPr/>
        </p:nvSpPr>
        <p:spPr>
          <a:xfrm>
            <a:off x="3075432" y="594359"/>
            <a:ext cx="5127000" cy="511800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6567169" y="209785"/>
            <a:ext cx="1600200" cy="348462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782218" y="1211824"/>
            <a:ext cx="7066382" cy="288541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 COSA STUDIERAI AL SECONDO ANNO</a:t>
            </a:r>
            <a:endParaRPr sz="1800" b="0" i="0" u="none" strike="noStrike" cap="none">
              <a:solidFill>
                <a:srgbClr val="8600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8317" y="1521531"/>
            <a:ext cx="6390170" cy="531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/>
        </p:nvSpPr>
        <p:spPr>
          <a:xfrm>
            <a:off x="544513" y="1593850"/>
            <a:ext cx="7710487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Il curriculum 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«Economia dello sviluppo»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Responsabile: Prof. Donato Romano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donato.romano@unifi.it</a:t>
            </a:r>
            <a:r>
              <a:rPr lang="en-US" sz="24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99015" y="1552754"/>
            <a:ext cx="9126538" cy="54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Le specificità:</a:t>
            </a:r>
            <a:endParaRPr sz="20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analisi economica </a:t>
            </a: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dei fenomeni sociali che caratterizzano i processi di sviluppo/sottosviluppo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1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* non solo economia, ma aspetti socio-istituzionali (e altri)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(inizio della) costruzione di una base per l’</a:t>
            </a: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analisi quantitativa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	* non solo analisi quantitative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consigliare i decisori </a:t>
            </a: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(politici e non) imparando dall’esperienza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	* </a:t>
            </a:r>
            <a:r>
              <a:rPr lang="en-US" sz="1800" b="0" i="1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evidence-based policy-making: «the economist as a plumber»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600"/>
              <a:buFont typeface="Arial"/>
              <a:buNone/>
            </a:pPr>
            <a:endParaRPr sz="1400" b="1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600"/>
              <a:buFont typeface="Arial"/>
              <a:buNone/>
            </a:pPr>
            <a:r>
              <a:rPr lang="en-US" sz="20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Alcune domande:</a:t>
            </a:r>
            <a:endParaRPr sz="20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perché è così difficile contrastare il </a:t>
            </a: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cambiamento climatico </a:t>
            </a: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e cosa si può fare per fermarlo?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perché è complicato fermare le </a:t>
            </a: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migrazioni</a:t>
            </a: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 e come possiamo intervenire per gestirle?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quali sono le cause dei </a:t>
            </a: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conflitti</a:t>
            </a: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 e cosa possiamo fare per prevenirli?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cosa determina la </a:t>
            </a: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vulnerabilità</a:t>
            </a: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 di alcuni gruppi sociali e cosa possiamo fare per renderli più </a:t>
            </a: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resilienti</a:t>
            </a: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perché esistono le </a:t>
            </a: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disparità di genere </a:t>
            </a: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e come possiamo intervenire per superarle?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perché lo </a:t>
            </a: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sviluppo agricolo </a:t>
            </a: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è così efficace nel combattere la </a:t>
            </a: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povertà</a:t>
            </a:r>
            <a:r>
              <a:rPr lang="en-US" sz="18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 e cosa possiamo fare per favorirlo?</a:t>
            </a:r>
            <a:endParaRPr sz="18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5322013" y="1176615"/>
            <a:ext cx="38045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Curriculum: Economia dello sviluppo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1409312" y="1411168"/>
            <a:ext cx="6078600" cy="5658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CORSI CARATTERIZZANTI DEL TERZO ANNO   </a:t>
            </a:r>
            <a:r>
              <a:rPr lang="en-US" sz="2000" b="1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CURRICULUM ECONOMIA DELLO SVILUPPO</a:t>
            </a:r>
            <a:endParaRPr sz="20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83" y="2127939"/>
            <a:ext cx="7900080" cy="342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779462" y="1339395"/>
            <a:ext cx="7585076" cy="51680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CARATTERISTICHE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CURRICULUM IN ECONOMIA DELLO SVILUPPO</a:t>
            </a:r>
            <a:endParaRPr sz="1800" b="0" i="0" u="none" strike="noStrike" cap="non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779462" y="2045662"/>
            <a:ext cx="8364538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Sbocchi occupazionali</a:t>
            </a:r>
            <a:r>
              <a:rPr lang="en-US" sz="1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5738" marR="0" lvl="0" indent="-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organizzazioni internazionali (livello intermedio)</a:t>
            </a:r>
            <a:endParaRPr/>
          </a:p>
          <a:p>
            <a:pPr marL="185738" marR="0" lvl="0" indent="-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organismi pubblici e non governativi di cooperazione allo sviluppo</a:t>
            </a:r>
            <a:endParaRPr/>
          </a:p>
          <a:p>
            <a:pPr marL="185738" marR="0" lvl="0" indent="-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imprese private e del terzo settore che hanno rapporti con paesi in via di sviluppo</a:t>
            </a:r>
            <a:endParaRPr/>
          </a:p>
          <a:p>
            <a:pPr marL="541338" marR="0" lvl="1" indent="-1222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/>
        </p:nvSpPr>
        <p:spPr>
          <a:xfrm>
            <a:off x="154100" y="1552754"/>
            <a:ext cx="8907712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Cosa succede dopo?</a:t>
            </a:r>
            <a:endParaRPr sz="26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la laurea di primo livello è solo il primo passo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filiera UNIFI in economia dello sviluppo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338" marR="0" lvl="1" indent="-223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000"/>
              <a:buFont typeface="Arial"/>
              <a:buChar char="–"/>
            </a:pPr>
            <a:r>
              <a:rPr lang="en-US" sz="2000" b="0" i="0" u="sng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https://www.development-lm.unifi.it/</a:t>
            </a:r>
            <a:endParaRPr sz="20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338" marR="0" lvl="1" indent="-223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000"/>
              <a:buFont typeface="Arial"/>
              <a:buChar char="–"/>
            </a:pPr>
            <a:r>
              <a:rPr lang="en-US" sz="2000" b="0" i="0" u="sng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https://www.phd-delos.unifi.it/</a:t>
            </a:r>
            <a:endParaRPr sz="20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338" marR="0" lvl="1" indent="-96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5322013" y="1176615"/>
            <a:ext cx="38045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Curriculum: Economia dello sviluppo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7576087" y="5095979"/>
            <a:ext cx="1325366" cy="1726058"/>
          </a:xfrm>
          <a:prstGeom prst="rect">
            <a:avLst/>
          </a:prstGeom>
          <a:solidFill>
            <a:srgbClr val="F2DADA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7576087" y="3857770"/>
            <a:ext cx="1325366" cy="1231107"/>
          </a:xfrm>
          <a:prstGeom prst="rect">
            <a:avLst/>
          </a:prstGeom>
          <a:solidFill>
            <a:srgbClr val="D99593"/>
          </a:solidFill>
          <a:ln w="25400" cap="flat" cmpd="sng">
            <a:solidFill>
              <a:srgbClr val="9D0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9D0200"/>
                </a:solidFill>
                <a:latin typeface="Arial"/>
                <a:ea typeface="Arial"/>
                <a:cs typeface="Arial"/>
                <a:sym typeface="Arial"/>
              </a:rPr>
              <a:t>E&amp;D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7576087" y="2124610"/>
            <a:ext cx="1325366" cy="1726058"/>
          </a:xfrm>
          <a:prstGeom prst="rect">
            <a:avLst/>
          </a:prstGeom>
          <a:solidFill>
            <a:srgbClr val="9D0200"/>
          </a:solidFill>
          <a:ln w="25400" cap="flat" cmpd="sng">
            <a:solidFill>
              <a:srgbClr val="7B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DELoS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8808" y="4098275"/>
            <a:ext cx="3683301" cy="275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1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971" y="3454981"/>
            <a:ext cx="3542830" cy="2042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 txBox="1"/>
          <p:nvPr/>
        </p:nvSpPr>
        <p:spPr>
          <a:xfrm>
            <a:off x="544513" y="1593850"/>
            <a:ext cx="77106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Il curriculum 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«ECONOMIA CIRCOLARE E COESIONE SOCIALE»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Responsabile: Prof.ssa Patrizia Pinelli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patrizia.pinelli@unifi.it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5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609600" y="1447800"/>
            <a:ext cx="83820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Perché un curriculum su Economia Circolare?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Accelerare la transizione verso l’</a:t>
            </a: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economia circolare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la sfida attuale per le istituzioni, le città, i distretti produttivi, le organizzazioni, le persone.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fare ciò, è necessario promuovere politiche ed iniziative di </a:t>
            </a: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innovazione, rigenerazione e coesione.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81904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DI COSA PARLEREMO </a:t>
            </a: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762000" y="2016443"/>
            <a:ext cx="7328407" cy="640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US" sz="2600" b="1"/>
              <a:t>La storia del SECI 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US" sz="2600" b="1"/>
              <a:t>Gli obiettivi del Corso di Laurea 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US" sz="2600" b="1"/>
              <a:t>I punti di forza del SECI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US" sz="2600" b="1"/>
              <a:t>A chi si rivolge il SECI?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US" sz="2600" b="1"/>
              <a:t>Come è strutturato il corso: i 3 Curricula 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US" sz="2600" b="1"/>
              <a:t>Come iscriversi: il TOLC 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US" sz="2600" b="1"/>
              <a:t> ….e dopo il SECI?</a:t>
            </a:r>
            <a:endParaRPr/>
          </a:p>
          <a:p>
            <a:pPr marL="285750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 b="1"/>
          </a:p>
          <a:p>
            <a:pPr marL="285750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 b="1"/>
          </a:p>
          <a:p>
            <a:pPr marL="285750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 b="1"/>
          </a:p>
          <a:p>
            <a:pPr marL="28575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/>
          </a:p>
        </p:txBody>
      </p:sp>
      <p:sp>
        <p:nvSpPr>
          <p:cNvPr id="80" name="Google Shape;80;p2"/>
          <p:cNvSpPr txBox="1"/>
          <p:nvPr/>
        </p:nvSpPr>
        <p:spPr>
          <a:xfrm>
            <a:off x="6462584" y="57829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3075432" y="594359"/>
            <a:ext cx="5127000" cy="511800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/>
        </p:nvSpPr>
        <p:spPr>
          <a:xfrm>
            <a:off x="118200" y="1515122"/>
            <a:ext cx="89076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600"/>
              <a:buFont typeface="Arial"/>
              <a:buNone/>
            </a:pP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Le specificità:</a:t>
            </a:r>
            <a:endParaRPr sz="18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marR="0" lvl="0" indent="-2635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7000E"/>
              </a:buClr>
              <a:buSzPts val="2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Analisi economica e socio-istituzionale dei </a:t>
            </a:r>
            <a:r>
              <a:rPr lang="en-US" sz="1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processi di transizione verso modelli produttivi circolari e sostenibili</a:t>
            </a:r>
            <a:endParaRPr sz="1200"/>
          </a:p>
          <a:p>
            <a:pPr marL="276225" marR="0" lvl="0" indent="-263525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7000E"/>
              </a:buClr>
              <a:buSzPts val="2200"/>
              <a:buFont typeface="Arial"/>
              <a:buChar char="•"/>
            </a:pPr>
            <a:r>
              <a:rPr lang="en-US" sz="1600">
                <a:solidFill>
                  <a:srgbClr val="87000E"/>
                </a:solidFill>
              </a:rPr>
              <a:t>N</a:t>
            </a:r>
            <a:r>
              <a:rPr lang="en-US" sz="16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on solo economia, ma anche aspetti ambientali, sociali e istituzionali</a:t>
            </a:r>
            <a:endParaRPr sz="1200"/>
          </a:p>
          <a:p>
            <a:pPr marL="276225" marR="0" lvl="0" indent="-263525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7000E"/>
              </a:buClr>
              <a:buSzPts val="2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Costruzione di una base per l’</a:t>
            </a:r>
            <a:r>
              <a:rPr lang="en-US" sz="1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analisi quantitativa e qualitativa </a:t>
            </a:r>
            <a:r>
              <a:rPr lang="en-US" sz="16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degli impatti dei </a:t>
            </a:r>
            <a:r>
              <a:rPr lang="en-US" sz="1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modelli circolari</a:t>
            </a:r>
            <a:endParaRPr sz="1200"/>
          </a:p>
          <a:p>
            <a:pPr marL="276225" marR="0" lvl="0" indent="-263525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7000E"/>
              </a:buClr>
              <a:buSzPts val="2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Supporto ai </a:t>
            </a:r>
            <a:r>
              <a:rPr lang="en-US" sz="1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decisori pubblici e privati </a:t>
            </a:r>
            <a:r>
              <a:rPr lang="en-US" sz="1600" b="0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nell’implementazione di strategie circolari</a:t>
            </a:r>
            <a:endParaRPr sz="16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4030464" y="1176615"/>
            <a:ext cx="53890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Curriculum: Economia circolare e coesione sociale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6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3bedaafc18f_0_9"/>
          <p:cNvPicPr preferRelativeResize="0"/>
          <p:nvPr/>
        </p:nvPicPr>
        <p:blipFill rotWithShape="1">
          <a:blip r:embed="rId3">
            <a:alphaModFix/>
          </a:blip>
          <a:srcRect l="4183" t="12026" r="51643"/>
          <a:stretch/>
        </p:blipFill>
        <p:spPr>
          <a:xfrm>
            <a:off x="0" y="1563688"/>
            <a:ext cx="4038601" cy="60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bedaafc18f_0_9"/>
          <p:cNvSpPr txBox="1"/>
          <p:nvPr/>
        </p:nvSpPr>
        <p:spPr>
          <a:xfrm>
            <a:off x="524050" y="1563700"/>
            <a:ext cx="71112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87000E"/>
              </a:buClr>
              <a:buSzPts val="2600"/>
              <a:buFont typeface="Arial"/>
              <a:buNone/>
            </a:pPr>
            <a:r>
              <a:rPr lang="en-US" sz="2000" b="1">
                <a:solidFill>
                  <a:srgbClr val="87000E"/>
                </a:solidFill>
              </a:rPr>
              <a:t>Alcune domande:</a:t>
            </a:r>
            <a:endParaRPr sz="2000">
              <a:solidFill>
                <a:srgbClr val="87000E"/>
              </a:solidFill>
            </a:endParaRPr>
          </a:p>
          <a:p>
            <a:pPr marL="276225" lvl="0" indent="-276225" algn="just" rtl="0"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Char char="•"/>
            </a:pPr>
            <a:r>
              <a:rPr lang="en-US" sz="1600">
                <a:solidFill>
                  <a:srgbClr val="87000E"/>
                </a:solidFill>
              </a:rPr>
              <a:t>perché è così complesso ridurre l’uso delle risorse naturali e come possiamo accelerare la transizione verso la circolarità?</a:t>
            </a:r>
            <a:endParaRPr>
              <a:solidFill>
                <a:schemeClr val="dk1"/>
              </a:solidFill>
            </a:endParaRPr>
          </a:p>
          <a:p>
            <a:pPr marL="276225" lvl="0" indent="-276225" algn="just" rtl="0">
              <a:spcBef>
                <a:spcPts val="600"/>
              </a:spcBef>
              <a:spcAft>
                <a:spcPts val="0"/>
              </a:spcAft>
              <a:buClr>
                <a:srgbClr val="87000E"/>
              </a:buClr>
              <a:buSzPts val="2400"/>
              <a:buChar char="•"/>
            </a:pPr>
            <a:r>
              <a:rPr lang="en-US" sz="1600">
                <a:solidFill>
                  <a:srgbClr val="87000E"/>
                </a:solidFill>
              </a:rPr>
              <a:t>come ripensare le filiere produttive per ridurre rifiuti ed emissioni?</a:t>
            </a:r>
            <a:endParaRPr>
              <a:solidFill>
                <a:schemeClr val="dk1"/>
              </a:solidFill>
            </a:endParaRPr>
          </a:p>
          <a:p>
            <a:pPr marL="276225" lvl="0" indent="-276225" algn="just" rtl="0">
              <a:spcBef>
                <a:spcPts val="600"/>
              </a:spcBef>
              <a:spcAft>
                <a:spcPts val="0"/>
              </a:spcAft>
              <a:buClr>
                <a:srgbClr val="87000E"/>
              </a:buClr>
              <a:buSzPts val="2400"/>
              <a:buChar char="•"/>
            </a:pPr>
            <a:r>
              <a:rPr lang="en-US" sz="1600">
                <a:solidFill>
                  <a:srgbClr val="87000E"/>
                </a:solidFill>
              </a:rPr>
              <a:t>quali strumenti economici e normativi favoriscono la simbiosi industriale e l’eco-innovazione?</a:t>
            </a:r>
            <a:endParaRPr>
              <a:solidFill>
                <a:schemeClr val="dk1"/>
              </a:solidFill>
            </a:endParaRPr>
          </a:p>
          <a:p>
            <a:pPr marL="276225" lvl="0" indent="-276225" algn="just" rtl="0">
              <a:spcBef>
                <a:spcPts val="600"/>
              </a:spcBef>
              <a:spcAft>
                <a:spcPts val="0"/>
              </a:spcAft>
              <a:buClr>
                <a:srgbClr val="87000E"/>
              </a:buClr>
              <a:buSzPts val="2400"/>
              <a:buChar char="•"/>
            </a:pPr>
            <a:r>
              <a:rPr lang="en-US" sz="1600">
                <a:solidFill>
                  <a:srgbClr val="87000E"/>
                </a:solidFill>
              </a:rPr>
              <a:t>come possiamo aumentare la resilienza dei territori attraverso pratiche di economia circolare?</a:t>
            </a:r>
            <a:endParaRPr>
              <a:solidFill>
                <a:schemeClr val="dk1"/>
              </a:solidFill>
            </a:endParaRPr>
          </a:p>
          <a:p>
            <a:pPr marL="276225" lvl="0" indent="-276225" algn="just" rtl="0">
              <a:spcBef>
                <a:spcPts val="600"/>
              </a:spcBef>
              <a:spcAft>
                <a:spcPts val="0"/>
              </a:spcAft>
              <a:buClr>
                <a:srgbClr val="87000E"/>
              </a:buClr>
              <a:buSzPts val="2400"/>
              <a:buChar char="•"/>
            </a:pPr>
            <a:r>
              <a:rPr lang="en-US" sz="1600">
                <a:solidFill>
                  <a:srgbClr val="87000E"/>
                </a:solidFill>
              </a:rPr>
              <a:t>in che modo l’economia circolare può contribuire a ridurre le disuguaglianze sociali e di genere?</a:t>
            </a:r>
            <a:endParaRPr>
              <a:solidFill>
                <a:schemeClr val="dk1"/>
              </a:solidFill>
            </a:endParaRPr>
          </a:p>
          <a:p>
            <a:pPr marL="276225" lvl="0" indent="-276225" algn="just" rtl="0">
              <a:spcBef>
                <a:spcPts val="600"/>
              </a:spcBef>
              <a:spcAft>
                <a:spcPts val="600"/>
              </a:spcAft>
              <a:buClr>
                <a:srgbClr val="87000E"/>
              </a:buClr>
              <a:buSzPts val="2400"/>
              <a:buChar char="•"/>
            </a:pPr>
            <a:r>
              <a:rPr lang="en-US" sz="1600">
                <a:solidFill>
                  <a:srgbClr val="87000E"/>
                </a:solidFill>
              </a:rPr>
              <a:t>quali competenze servono per guidare le imprese e le comunità verso la sostenibilità a lungo termine?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7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7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779462" y="1339395"/>
            <a:ext cx="7585076" cy="51680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CORSI CARATTERIZZANTI DEL TERZO ANNO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CURRICULUM IN ECONOMIA CIRCOLARE E COESIONE SOCIALE </a:t>
            </a:r>
            <a:endParaRPr sz="1800" b="0" i="0" u="none" strike="noStrike" cap="none">
              <a:solidFill>
                <a:srgbClr val="407C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892" y="1885792"/>
            <a:ext cx="7913577" cy="400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8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8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8"/>
          <p:cNvSpPr txBox="1"/>
          <p:nvPr/>
        </p:nvSpPr>
        <p:spPr>
          <a:xfrm>
            <a:off x="779462" y="1339395"/>
            <a:ext cx="7585076" cy="51680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CARATTERISTICHE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CURRICULUM IN ECONOMIA CIRCOLARE E COESIONE SOCIALE </a:t>
            </a:r>
            <a:endParaRPr sz="1800" b="0" i="0" u="none" strike="noStrike" cap="none">
              <a:solidFill>
                <a:srgbClr val="407C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236288" y="2179474"/>
            <a:ext cx="8907712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Formazione rivolta allo sviluppo e pianificazione territoriale in una logica di</a:t>
            </a:r>
            <a:r>
              <a:rPr lang="en-US" sz="1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salvaguardia ambientale e uso efficiente delle risorse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rafforzamento delle relazioni sociali e delle reti collaborative a livello locale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valorizzazione del capitale umano e della cooperazione per l’innovazione sostenibile (in ambito nazionale e internazionale)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Sbocchi occupazionali: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organizzazioni internazionali attive su sostenibilità ed economia circolare (livello intermedio)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 governativi e non governativi impegnati in politiche di transizione ecologica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imprese private orientate alla sostenibilità, alla simbiosi industriale e alla transizione verso l’economia circolare</a:t>
            </a:r>
            <a:endParaRPr/>
          </a:p>
          <a:p>
            <a:pPr marL="541338" marR="0" lvl="1" indent="-1222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9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9"/>
          <p:cNvSpPr txBox="1"/>
          <p:nvPr/>
        </p:nvSpPr>
        <p:spPr>
          <a:xfrm>
            <a:off x="544513" y="1593850"/>
            <a:ext cx="77106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Il curriculum 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«INCLUSIONE SOCIALE, CONFLITTI E PACE»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Responsabile: Prof.ssa Deborah Russo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deborah</a:t>
            </a:r>
            <a:r>
              <a:rPr lang="en-US" sz="2400" b="1" i="0" u="none" strike="noStrike" cap="none">
                <a:solidFill>
                  <a:srgbClr val="87000E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.russo@unifi.it</a:t>
            </a:r>
            <a:r>
              <a:rPr lang="en-US" sz="24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 b="1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0"/>
          <p:cNvPicPr preferRelativeResize="0"/>
          <p:nvPr/>
        </p:nvPicPr>
        <p:blipFill rotWithShape="1">
          <a:blip r:embed="rId3">
            <a:alphaModFix/>
          </a:blip>
          <a:srcRect l="4182" t="12024" r="51645"/>
          <a:stretch/>
        </p:blipFill>
        <p:spPr>
          <a:xfrm>
            <a:off x="0" y="1563688"/>
            <a:ext cx="4038600" cy="60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0"/>
          <p:cNvSpPr txBox="1"/>
          <p:nvPr/>
        </p:nvSpPr>
        <p:spPr>
          <a:xfrm>
            <a:off x="3060052" y="426396"/>
            <a:ext cx="5980112" cy="646331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0"/>
          <p:cNvSpPr txBox="1"/>
          <p:nvPr/>
        </p:nvSpPr>
        <p:spPr>
          <a:xfrm>
            <a:off x="685800" y="1828800"/>
            <a:ext cx="7239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curriculum forma figure professionali, in grado di leggere la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complessità delle trasformazioni sociali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grazie a conoscenze interdisciplinari negli ambiti  politologico, antropologico, demografico, sociologico e giuridico e di operare nel campo della mediazione dei conflitti e della progettazione e realizzazione di progetti per l’inclusione sociale, la prevenzione dei conflitti e la tutela dei diritti umani.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 txBox="1"/>
          <p:nvPr/>
        </p:nvSpPr>
        <p:spPr>
          <a:xfrm>
            <a:off x="3060052" y="426396"/>
            <a:ext cx="5980200" cy="646500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1"/>
          <p:cNvSpPr txBox="1"/>
          <p:nvPr/>
        </p:nvSpPr>
        <p:spPr>
          <a:xfrm>
            <a:off x="1304112" y="1309935"/>
            <a:ext cx="6535800" cy="5463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CORSI CARATTERIZZANTI DEL TERZO ANNO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CURRICULUM INCLUSIONE SOCIALE, CONFLITTI E PACE</a:t>
            </a:r>
            <a:endParaRPr sz="18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862" y="2090638"/>
            <a:ext cx="7565659" cy="3802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2"/>
          <p:cNvPicPr preferRelativeResize="0"/>
          <p:nvPr/>
        </p:nvPicPr>
        <p:blipFill rotWithShape="1">
          <a:blip r:embed="rId3">
            <a:alphaModFix/>
          </a:blip>
          <a:srcRect l="4183" t="12026" r="51643"/>
          <a:stretch/>
        </p:blipFill>
        <p:spPr>
          <a:xfrm>
            <a:off x="0" y="1563688"/>
            <a:ext cx="4038601" cy="60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 txBox="1"/>
          <p:nvPr/>
        </p:nvSpPr>
        <p:spPr>
          <a:xfrm>
            <a:off x="3060052" y="426396"/>
            <a:ext cx="5980200" cy="646500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2"/>
          <p:cNvSpPr txBox="1"/>
          <p:nvPr/>
        </p:nvSpPr>
        <p:spPr>
          <a:xfrm>
            <a:off x="779462" y="1339395"/>
            <a:ext cx="7585076" cy="503979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CARATTERISTICHE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CURRICULUM INCLUSIONE SOCIALE, CONFLITTI E PACE</a:t>
            </a:r>
            <a:endParaRPr sz="18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2"/>
          <p:cNvSpPr txBox="1"/>
          <p:nvPr/>
        </p:nvSpPr>
        <p:spPr>
          <a:xfrm>
            <a:off x="236288" y="1957526"/>
            <a:ext cx="89076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Formazione rivolta ad acquisire conoscenze: lo sviluppo e pianificazione territoriale in una logica di</a:t>
            </a:r>
            <a:endParaRPr sz="1600" b="1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scienze sociali, antropologiche, e pedagogiche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…che offrono gli strumenti per comprendere le dinamiche sociali del presente e 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prossimo futuro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8700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0E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Sbocchi occupazionali</a:t>
            </a:r>
            <a:r>
              <a:rPr lang="en-US" sz="1600" b="1" i="0" u="none" strike="noStrike" cap="none">
                <a:solidFill>
                  <a:srgbClr val="87000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600" i="0" u="none" strike="noStrike" cap="none">
                <a:solidFill>
                  <a:schemeClr val="dk1"/>
                </a:solidFill>
              </a:rPr>
              <a:t>mediat</a:t>
            </a:r>
            <a:r>
              <a:rPr lang="en-US" sz="1600" i="0" u="none" strike="noStrike" cap="none">
                <a:solidFill>
                  <a:srgbClr val="202122"/>
                </a:solidFill>
              </a:rPr>
              <a:t>Ə</a:t>
            </a:r>
            <a:r>
              <a:rPr lang="en-US" sz="1600" i="0" u="none" strike="noStrike" cap="none">
                <a:solidFill>
                  <a:schemeClr val="dk1"/>
                </a:solidFill>
              </a:rPr>
              <a:t> dei conflitti in vari contesti sociali e organizzativi; 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dk1"/>
                </a:solidFill>
              </a:rPr>
              <a:t>- operator</a:t>
            </a:r>
            <a:r>
              <a:rPr lang="en-US" sz="1600" i="0" u="none" strike="noStrike" cap="none">
                <a:solidFill>
                  <a:srgbClr val="202122"/>
                </a:solidFill>
              </a:rPr>
              <a:t>Ə</a:t>
            </a:r>
            <a:r>
              <a:rPr lang="en-US" sz="1600" i="0" u="none" strike="noStrike" cap="none">
                <a:solidFill>
                  <a:schemeClr val="dk1"/>
                </a:solidFill>
              </a:rPr>
              <a:t> di pace in campo internazionale (interventi civili di pace); 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dk1"/>
                </a:solidFill>
              </a:rPr>
              <a:t>- personale esperto nella progettazione, realizzazione e valutazione di interventi per la prevenzione e la trasformazione dei conflitti, dialogo, e promozione dei diritti umani; 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dk1"/>
                </a:solidFill>
              </a:rPr>
              <a:t>- format</a:t>
            </a:r>
            <a:r>
              <a:rPr lang="en-US" sz="1600" i="0" u="none" strike="noStrike" cap="none">
                <a:solidFill>
                  <a:srgbClr val="202122"/>
                </a:solidFill>
              </a:rPr>
              <a:t>Ə</a:t>
            </a:r>
            <a:r>
              <a:rPr lang="en-US" sz="1600" i="0" u="none" strike="noStrike" cap="none">
                <a:solidFill>
                  <a:schemeClr val="dk1"/>
                </a:solidFill>
              </a:rPr>
              <a:t> nel settore dell’educazione alla pace, alla non violenza e alla legalità.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541338" marR="0" lvl="1" indent="-1222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rgbClr val="8700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"/>
          <p:cNvSpPr txBox="1"/>
          <p:nvPr/>
        </p:nvSpPr>
        <p:spPr>
          <a:xfrm>
            <a:off x="533400" y="1447800"/>
            <a:ext cx="5495672" cy="461665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MA COME FACCIO AD ISCRIVERMI?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533400" y="2209800"/>
            <a:ext cx="7848599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SECI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un corso a numero chiuso, c’è solo una prova delle conoscenze in ingresso, un TOLC, il cui superamento è necessario per sostenere gli esami.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TOLC: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accede alla prenotazione ed erogazione della prova tramite </a:t>
            </a:r>
            <a:r>
              <a:rPr lang="en-US" sz="1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l’applicativo CISIA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caso di non superamento,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test può essere ripetuto alla prima data utile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fino a che non viene superato.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non si è ancora superata/sostenuta la prova, </a:t>
            </a:r>
            <a:r>
              <a:rPr lang="en-US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è comunque possibile iscriversi e frequentare le lezioni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3156330" y="556005"/>
            <a:ext cx="441515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 E  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6516623" y="76200"/>
            <a:ext cx="1600200" cy="518159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0"/>
          <p:cNvSpPr txBox="1"/>
          <p:nvPr/>
        </p:nvSpPr>
        <p:spPr>
          <a:xfrm>
            <a:off x="3075432" y="594359"/>
            <a:ext cx="5126990" cy="518159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 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6516623" y="76200"/>
            <a:ext cx="1600200" cy="518159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 txBox="1"/>
          <p:nvPr/>
        </p:nvSpPr>
        <p:spPr>
          <a:xfrm>
            <a:off x="649706" y="1782908"/>
            <a:ext cx="6304548" cy="493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Corsi di Laurea Magistrale attinenti ai temi trattatti offerti da UNIFI: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9085" marR="5080" lvl="0" indent="-28701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Economics and Development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 in particolare il suo curriculum di Development Economics (ESA Economia dello Sviluppo Avanzato, in  lingua inglese)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Scienze dell'Economia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(curriculum Sistemi produttivi, territorio, sostenibilità)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Relazioni Internazionali e Studi Europei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(RISE),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Politica, Istituzioni e Mercato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(PIM),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Pianificazione e Progettazione della città e del territorio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(PPCT),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25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docenti e le docenti del Corso forniscono un orientamento in uscita per l’individuazione di altri corsi di Laurea Magistrale, Master e perfezionamento in Italia e all’estero in linea con gli obiettivi professionali degli studenti.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0"/>
          <p:cNvSpPr txBox="1"/>
          <p:nvPr/>
        </p:nvSpPr>
        <p:spPr>
          <a:xfrm>
            <a:off x="649706" y="1247658"/>
            <a:ext cx="2789738" cy="40011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20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…E DOPO IL SECI?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/>
        </p:nvSpPr>
        <p:spPr>
          <a:xfrm>
            <a:off x="3075432" y="594359"/>
            <a:ext cx="5127000" cy="511800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 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6516623" y="76200"/>
            <a:ext cx="1600200" cy="518159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166217" y="3006452"/>
            <a:ext cx="2291715" cy="1700466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6224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622422"/>
                </a:solidFill>
                <a:latin typeface="Arial"/>
                <a:ea typeface="Arial"/>
                <a:cs typeface="Arial"/>
                <a:sym typeface="Arial"/>
              </a:rPr>
              <a:t>Sviluppo Economico  e Cooperazione  Internazionale  (SECI)</a:t>
            </a:r>
            <a:endParaRPr sz="1800" b="1" i="0" u="none" strike="noStrike" cap="none">
              <a:solidFill>
                <a:srgbClr val="6224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484085" y="4779135"/>
            <a:ext cx="1655978" cy="1146468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6F2F9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6F2F9F"/>
                </a:solidFill>
                <a:latin typeface="Arial"/>
                <a:ea typeface="Arial"/>
                <a:cs typeface="Arial"/>
                <a:sym typeface="Arial"/>
              </a:rPr>
              <a:t>Operatori  per la Pace  (OP)</a:t>
            </a:r>
            <a:endParaRPr sz="1800" b="1" i="0" u="none" strike="noStrike" cap="none">
              <a:solidFill>
                <a:srgbClr val="6F2F9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3"/>
          <p:cNvGrpSpPr/>
          <p:nvPr/>
        </p:nvGrpSpPr>
        <p:grpSpPr>
          <a:xfrm>
            <a:off x="2535787" y="3681696"/>
            <a:ext cx="647002" cy="761281"/>
            <a:chOff x="2153411" y="3084067"/>
            <a:chExt cx="898525" cy="372745"/>
          </a:xfrm>
        </p:grpSpPr>
        <p:sp>
          <p:nvSpPr>
            <p:cNvPr id="92" name="Google Shape;92;p3"/>
            <p:cNvSpPr/>
            <p:nvPr/>
          </p:nvSpPr>
          <p:spPr>
            <a:xfrm>
              <a:off x="2153411" y="3084067"/>
              <a:ext cx="898525" cy="372745"/>
            </a:xfrm>
            <a:custGeom>
              <a:avLst/>
              <a:gdLst/>
              <a:ahLst/>
              <a:cxnLst/>
              <a:rect l="l" t="t" r="r" b="b"/>
              <a:pathLst>
                <a:path w="898525" h="372745" extrusionOk="0">
                  <a:moveTo>
                    <a:pt x="29590" y="0"/>
                  </a:moveTo>
                  <a:lnTo>
                    <a:pt x="0" y="110362"/>
                  </a:lnTo>
                  <a:lnTo>
                    <a:pt x="772921" y="317373"/>
                  </a:lnTo>
                  <a:lnTo>
                    <a:pt x="758063" y="372618"/>
                  </a:lnTo>
                  <a:lnTo>
                    <a:pt x="898017" y="291846"/>
                  </a:lnTo>
                  <a:lnTo>
                    <a:pt x="817244" y="151765"/>
                  </a:lnTo>
                  <a:lnTo>
                    <a:pt x="802386" y="207010"/>
                  </a:lnTo>
                  <a:lnTo>
                    <a:pt x="29590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53411" y="3084067"/>
              <a:ext cx="898525" cy="372745"/>
            </a:xfrm>
            <a:custGeom>
              <a:avLst/>
              <a:gdLst/>
              <a:ahLst/>
              <a:cxnLst/>
              <a:rect l="l" t="t" r="r" b="b"/>
              <a:pathLst>
                <a:path w="898525" h="372745" extrusionOk="0">
                  <a:moveTo>
                    <a:pt x="29590" y="0"/>
                  </a:moveTo>
                  <a:lnTo>
                    <a:pt x="802386" y="207010"/>
                  </a:lnTo>
                  <a:lnTo>
                    <a:pt x="817244" y="151765"/>
                  </a:lnTo>
                  <a:lnTo>
                    <a:pt x="898017" y="291846"/>
                  </a:lnTo>
                  <a:lnTo>
                    <a:pt x="758063" y="372618"/>
                  </a:lnTo>
                  <a:lnTo>
                    <a:pt x="772921" y="317373"/>
                  </a:lnTo>
                  <a:lnTo>
                    <a:pt x="0" y="110362"/>
                  </a:lnTo>
                  <a:lnTo>
                    <a:pt x="29590" y="0"/>
                  </a:lnTo>
                  <a:close/>
                </a:path>
              </a:pathLst>
            </a:custGeom>
            <a:noFill/>
            <a:ln w="25400" cap="flat" cmpd="sng">
              <a:solidFill>
                <a:srgbClr val="9437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2232039" y="4853714"/>
            <a:ext cx="953947" cy="490722"/>
            <a:chOff x="2103627" y="4071620"/>
            <a:chExt cx="895350" cy="383540"/>
          </a:xfrm>
        </p:grpSpPr>
        <p:sp>
          <p:nvSpPr>
            <p:cNvPr id="95" name="Google Shape;95;p3"/>
            <p:cNvSpPr/>
            <p:nvPr/>
          </p:nvSpPr>
          <p:spPr>
            <a:xfrm>
              <a:off x="2103627" y="4071620"/>
              <a:ext cx="895350" cy="383540"/>
            </a:xfrm>
            <a:custGeom>
              <a:avLst/>
              <a:gdLst/>
              <a:ahLst/>
              <a:cxnLst/>
              <a:rect l="l" t="t" r="r" b="b"/>
              <a:pathLst>
                <a:path w="895350" h="383539" extrusionOk="0">
                  <a:moveTo>
                    <a:pt x="754126" y="0"/>
                  </a:moveTo>
                  <a:lnTo>
                    <a:pt x="769747" y="54990"/>
                  </a:lnTo>
                  <a:lnTo>
                    <a:pt x="0" y="273303"/>
                  </a:lnTo>
                  <a:lnTo>
                    <a:pt x="31115" y="383285"/>
                  </a:lnTo>
                  <a:lnTo>
                    <a:pt x="800862" y="164972"/>
                  </a:lnTo>
                  <a:lnTo>
                    <a:pt x="816483" y="219963"/>
                  </a:lnTo>
                  <a:lnTo>
                    <a:pt x="895223" y="78739"/>
                  </a:lnTo>
                  <a:lnTo>
                    <a:pt x="754126" y="0"/>
                  </a:lnTo>
                  <a:close/>
                </a:path>
              </a:pathLst>
            </a:custGeom>
            <a:solidFill>
              <a:srgbClr val="6F2F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103627" y="4071620"/>
              <a:ext cx="895350" cy="383540"/>
            </a:xfrm>
            <a:custGeom>
              <a:avLst/>
              <a:gdLst/>
              <a:ahLst/>
              <a:cxnLst/>
              <a:rect l="l" t="t" r="r" b="b"/>
              <a:pathLst>
                <a:path w="895350" h="383539" extrusionOk="0">
                  <a:moveTo>
                    <a:pt x="0" y="273303"/>
                  </a:moveTo>
                  <a:lnTo>
                    <a:pt x="769747" y="54990"/>
                  </a:lnTo>
                  <a:lnTo>
                    <a:pt x="754126" y="0"/>
                  </a:lnTo>
                  <a:lnTo>
                    <a:pt x="895223" y="78739"/>
                  </a:lnTo>
                  <a:lnTo>
                    <a:pt x="816483" y="219963"/>
                  </a:lnTo>
                  <a:lnTo>
                    <a:pt x="800862" y="164972"/>
                  </a:lnTo>
                  <a:lnTo>
                    <a:pt x="31115" y="383285"/>
                  </a:lnTo>
                  <a:lnTo>
                    <a:pt x="0" y="273303"/>
                  </a:lnTo>
                  <a:close/>
                </a:path>
              </a:pathLst>
            </a:custGeom>
            <a:noFill/>
            <a:ln w="25400" cap="flat" cmpd="sng">
              <a:solidFill>
                <a:srgbClr val="6F2F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 txBox="1"/>
          <p:nvPr/>
        </p:nvSpPr>
        <p:spPr>
          <a:xfrm>
            <a:off x="3255984" y="3272268"/>
            <a:ext cx="2439670" cy="2241639"/>
          </a:xfrm>
          <a:prstGeom prst="rect">
            <a:avLst/>
          </a:prstGeom>
          <a:solidFill>
            <a:srgbClr val="34A2FD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15303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19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153035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94769"/>
                </a:solidFill>
                <a:latin typeface="Arial"/>
                <a:ea typeface="Arial"/>
                <a:cs typeface="Arial"/>
                <a:sym typeface="Arial"/>
              </a:rPr>
              <a:t>Sviluppo Economico  Cooperazione  Internazionale  Sociosanitaria</a:t>
            </a:r>
            <a:endParaRPr sz="1800" b="0" i="0" u="none" strike="noStrike" cap="none">
              <a:solidFill>
                <a:srgbClr val="19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94769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800" b="0" i="0" u="none" strike="noStrike" cap="none">
              <a:solidFill>
                <a:srgbClr val="19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94769"/>
                </a:solidFill>
                <a:latin typeface="Arial"/>
                <a:ea typeface="Arial"/>
                <a:cs typeface="Arial"/>
                <a:sym typeface="Arial"/>
              </a:rPr>
              <a:t>(SECI)</a:t>
            </a:r>
            <a:endParaRPr sz="1800" b="1" i="0" u="none" strike="noStrike" cap="none">
              <a:solidFill>
                <a:srgbClr val="19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947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6534303" y="3411434"/>
            <a:ext cx="2443480" cy="1687641"/>
          </a:xfrm>
          <a:prstGeom prst="rect">
            <a:avLst/>
          </a:prstGeom>
          <a:solidFill>
            <a:srgbClr val="C2F75B"/>
          </a:solidFill>
          <a:ln w="9525" cap="flat" cmpd="sng">
            <a:solidFill>
              <a:srgbClr val="8EB2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07C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Sviluppo sostenibile</a:t>
            </a:r>
            <a:endParaRPr sz="1800" b="0" i="0" u="none" strike="noStrike" cap="none">
              <a:solidFill>
                <a:srgbClr val="407C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Cooperazione</a:t>
            </a:r>
            <a:endParaRPr sz="1800" b="0" i="0" u="none" strike="noStrike" cap="none">
              <a:solidFill>
                <a:srgbClr val="407C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800" b="0" i="0" u="none" strike="noStrike" cap="none">
              <a:solidFill>
                <a:srgbClr val="407C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(SECI)</a:t>
            </a:r>
            <a:endParaRPr sz="1800" b="1" i="0" u="none" strike="noStrike" cap="none">
              <a:solidFill>
                <a:srgbClr val="407C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7C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585216" y="2351940"/>
            <a:ext cx="1115695" cy="582295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spcFirstLastPara="1" wrap="square" lIns="0" tIns="34925" rIns="0" bIns="0" anchor="t" anchorCtr="0">
            <a:spAutoFit/>
          </a:bodyPr>
          <a:lstStyle/>
          <a:p>
            <a:pPr marL="1047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1999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3733800" y="2348765"/>
            <a:ext cx="1112520" cy="58547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0413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065188" y="2348765"/>
            <a:ext cx="1112520" cy="58547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047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solidFill>
                  <a:srgbClr val="FFFFFF"/>
                </a:solidFill>
              </a:rPr>
              <a:t>2021</a:t>
            </a:r>
            <a:endParaRPr sz="3200"/>
          </a:p>
        </p:txBody>
      </p:sp>
      <p:sp>
        <p:nvSpPr>
          <p:cNvPr id="102" name="Google Shape;102;p3"/>
          <p:cNvSpPr txBox="1"/>
          <p:nvPr/>
        </p:nvSpPr>
        <p:spPr>
          <a:xfrm>
            <a:off x="585217" y="1549488"/>
            <a:ext cx="3986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LA STORIA DEL SECI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5800216" y="4062336"/>
            <a:ext cx="660539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6858000" y="596831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1"/>
          <p:cNvGrpSpPr/>
          <p:nvPr/>
        </p:nvGrpSpPr>
        <p:grpSpPr>
          <a:xfrm>
            <a:off x="88392" y="73152"/>
            <a:ext cx="9037320" cy="1054608"/>
            <a:chOff x="88392" y="73152"/>
            <a:chExt cx="9037320" cy="1054608"/>
          </a:xfrm>
        </p:grpSpPr>
        <p:pic>
          <p:nvPicPr>
            <p:cNvPr id="370" name="Google Shape;370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392" y="73152"/>
              <a:ext cx="9037320" cy="105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21"/>
            <p:cNvSpPr/>
            <p:nvPr/>
          </p:nvSpPr>
          <p:spPr>
            <a:xfrm>
              <a:off x="3075431" y="527303"/>
              <a:ext cx="5126990" cy="585470"/>
            </a:xfrm>
            <a:custGeom>
              <a:avLst/>
              <a:gdLst/>
              <a:ahLst/>
              <a:cxnLst/>
              <a:rect l="l" t="t" r="r" b="b"/>
              <a:pathLst>
                <a:path w="5126990" h="585469" extrusionOk="0">
                  <a:moveTo>
                    <a:pt x="5126736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126736" y="585215"/>
                  </a:lnTo>
                  <a:lnTo>
                    <a:pt x="5126736" y="0"/>
                  </a:lnTo>
                  <a:close/>
                </a:path>
              </a:pathLst>
            </a:custGeom>
            <a:solidFill>
              <a:srgbClr val="8600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21"/>
          <p:cNvSpPr txBox="1"/>
          <p:nvPr/>
        </p:nvSpPr>
        <p:spPr>
          <a:xfrm>
            <a:off x="3075432" y="594359"/>
            <a:ext cx="5126990" cy="518159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 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6516623" y="76200"/>
            <a:ext cx="1600200" cy="518159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219" y="5734049"/>
            <a:ext cx="1862325" cy="113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1"/>
          <p:cNvSpPr txBox="1"/>
          <p:nvPr/>
        </p:nvSpPr>
        <p:spPr>
          <a:xfrm>
            <a:off x="501667" y="1964015"/>
            <a:ext cx="8425182" cy="454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 sito web della Scuola di Economia e Management </a:t>
            </a:r>
            <a:r>
              <a:rPr lang="en-US" sz="16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https://www.economia.unifi.it/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 sito web del SECI </a:t>
            </a:r>
            <a:r>
              <a:rPr lang="en-US" sz="16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https://www.seci-gc.unifi.it/</a:t>
            </a:r>
            <a:r>
              <a:rPr lang="en-US" sz="16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Sulle pagine social del SECI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🡪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 Unifi Seci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0" lvl="0" indent="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🡪  Instagram @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seci_unifi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0" lvl="0" indent="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Consultando il booklet del corso di laurea che viene pubblicato ogni anno!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🡪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Contiene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molte altre informazioni sul SECI oltre al programma dei vari corsi offerti.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Contattando: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Presidente del corso di Laurea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Luca Tiberti </a:t>
            </a: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luca.tiberti@unifi.it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Rappresentanti degli studenti e delle studentesse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Caterina Ademollo: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caterina.ademollo@edu.unifi.it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Emanuele Iacobaccio: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emanuele.iacobaccio@edu.unifi.it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Ginevra Lopparelli: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ginevra.lopparelli@edu.unifi.it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Luisa Moratti: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luisa.moratti@edu.unifi.it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6" name="Google Shape;376;p21"/>
          <p:cNvGrpSpPr/>
          <p:nvPr/>
        </p:nvGrpSpPr>
        <p:grpSpPr>
          <a:xfrm>
            <a:off x="6313047" y="4514723"/>
            <a:ext cx="2703702" cy="2269842"/>
            <a:chOff x="4688966" y="4346714"/>
            <a:chExt cx="2818256" cy="2346032"/>
          </a:xfrm>
        </p:grpSpPr>
        <p:pic>
          <p:nvPicPr>
            <p:cNvPr id="377" name="Google Shape;377;p2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688966" y="4403610"/>
              <a:ext cx="1901393" cy="2233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2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522975" y="4346714"/>
              <a:ext cx="1984247" cy="23460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21"/>
          <p:cNvSpPr txBox="1"/>
          <p:nvPr/>
        </p:nvSpPr>
        <p:spPr>
          <a:xfrm>
            <a:off x="700531" y="1342681"/>
            <a:ext cx="8027454" cy="40011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DOVE POSSO TROVARE ALTRE INFORMAZIONI SUL CdL SECI?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/>
          <p:nvPr/>
        </p:nvSpPr>
        <p:spPr>
          <a:xfrm>
            <a:off x="5562600" y="3962400"/>
            <a:ext cx="3581400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3075432" y="594359"/>
            <a:ext cx="5126990" cy="518159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 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>
            <a:off x="6516623" y="76200"/>
            <a:ext cx="1600200" cy="518159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2" descr="Immagine che contiene cerchio, Elementi grafici, Policromia, log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71839"/>
            <a:ext cx="9067800" cy="563588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2"/>
          <p:cNvSpPr/>
          <p:nvPr/>
        </p:nvSpPr>
        <p:spPr>
          <a:xfrm>
            <a:off x="1402724" y="3314700"/>
            <a:ext cx="2895600" cy="129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EB241"/>
                </a:solidFill>
                <a:latin typeface="Arial"/>
                <a:ea typeface="Arial"/>
                <a:cs typeface="Arial"/>
                <a:sym typeface="Arial"/>
              </a:rPr>
              <a:t>GRAZIE PER L’ATTENZIONE!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9100" y="6763508"/>
            <a:ext cx="89156" cy="94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4"/>
          <p:cNvGrpSpPr/>
          <p:nvPr/>
        </p:nvGrpSpPr>
        <p:grpSpPr>
          <a:xfrm>
            <a:off x="53340" y="173673"/>
            <a:ext cx="9037320" cy="1054608"/>
            <a:chOff x="88392" y="73152"/>
            <a:chExt cx="9037320" cy="1054608"/>
          </a:xfrm>
        </p:grpSpPr>
        <p:pic>
          <p:nvPicPr>
            <p:cNvPr id="111" name="Google Shape;11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92" y="73152"/>
              <a:ext cx="9037320" cy="105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4"/>
            <p:cNvSpPr/>
            <p:nvPr/>
          </p:nvSpPr>
          <p:spPr>
            <a:xfrm>
              <a:off x="3075431" y="527303"/>
              <a:ext cx="5126990" cy="585470"/>
            </a:xfrm>
            <a:custGeom>
              <a:avLst/>
              <a:gdLst/>
              <a:ahLst/>
              <a:cxnLst/>
              <a:rect l="l" t="t" r="r" b="b"/>
              <a:pathLst>
                <a:path w="5126990" h="585469" extrusionOk="0">
                  <a:moveTo>
                    <a:pt x="5126736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126736" y="585215"/>
                  </a:lnTo>
                  <a:lnTo>
                    <a:pt x="5126736" y="0"/>
                  </a:lnTo>
                  <a:close/>
                </a:path>
              </a:pathLst>
            </a:custGeom>
            <a:solidFill>
              <a:srgbClr val="8600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4"/>
          <p:cNvSpPr txBox="1"/>
          <p:nvPr/>
        </p:nvSpPr>
        <p:spPr>
          <a:xfrm>
            <a:off x="3075432" y="594359"/>
            <a:ext cx="5127000" cy="511800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6567169" y="209785"/>
            <a:ext cx="1600200" cy="348462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685800" y="1857614"/>
            <a:ext cx="7162800" cy="52322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 GLI OBIETTIVI DEL CORSO DI LAUREA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571500" y="2661915"/>
            <a:ext cx="8001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corso di laurea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SECI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codice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L-37 </a:t>
            </a:r>
            <a:r>
              <a:rPr lang="en-US" sz="1600" b="1">
                <a:solidFill>
                  <a:schemeClr val="dk1"/>
                </a:solidFill>
              </a:rPr>
              <a:t>(Scienze sociali per la cooperazione, lo sviluppo e la pace)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proposto dalla Scuola di Economia dell’Università di Firenze, si propone di formare l</a:t>
            </a:r>
            <a:r>
              <a:rPr lang="en-US" sz="1400" b="1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Ə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</a:t>
            </a:r>
            <a:r>
              <a:rPr lang="en-US" sz="1400" b="1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Ə </a:t>
            </a:r>
            <a:r>
              <a:rPr lang="en-US" sz="1600" b="0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dando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loro gli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strumenti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comprendere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sfide più rilevanti del mondo contemporaneo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600"/>
              <a:buFont typeface="Noto Sans Symbols"/>
              <a:buChar char="❖"/>
            </a:pPr>
            <a:r>
              <a:rPr lang="en-US" sz="16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L’economia mondiale e la società globale, e le disuguaglianze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7C46"/>
              </a:buClr>
              <a:buSzPts val="1600"/>
              <a:buFont typeface="Noto Sans Symbols"/>
              <a:buChar char="❖"/>
            </a:pPr>
            <a:r>
              <a:rPr lang="en-US" sz="1600" b="1" i="0" u="none" strike="noStrike" cap="none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Le tre sfere della sostenibilità: ambientale, sociale ed economica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Noto Sans Symbols"/>
              <a:buChar char="❖"/>
            </a:pPr>
            <a:r>
              <a:rPr lang="en-US" sz="1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La cultura della pace e la mediazione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corso punta a costruire nell</a:t>
            </a:r>
            <a:r>
              <a:rPr lang="en-US" sz="1400" b="1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Ə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</a:t>
            </a:r>
            <a:r>
              <a:rPr lang="en-US" sz="1400" b="1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Ə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competenze interdisciplinari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un senso critico a 360 gradi grazie alle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conoscenze in ambito economico, politologico, antropologico, demografico, sociologico e giuridico.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9100" y="6763508"/>
            <a:ext cx="89156" cy="94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5"/>
          <p:cNvGrpSpPr/>
          <p:nvPr/>
        </p:nvGrpSpPr>
        <p:grpSpPr>
          <a:xfrm>
            <a:off x="53340" y="173673"/>
            <a:ext cx="9037320" cy="1054608"/>
            <a:chOff x="88392" y="73152"/>
            <a:chExt cx="9037320" cy="1054608"/>
          </a:xfrm>
        </p:grpSpPr>
        <p:pic>
          <p:nvPicPr>
            <p:cNvPr id="123" name="Google Shape;12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92" y="73152"/>
              <a:ext cx="9037320" cy="105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5"/>
            <p:cNvSpPr/>
            <p:nvPr/>
          </p:nvSpPr>
          <p:spPr>
            <a:xfrm>
              <a:off x="3075431" y="527303"/>
              <a:ext cx="5126990" cy="585470"/>
            </a:xfrm>
            <a:custGeom>
              <a:avLst/>
              <a:gdLst/>
              <a:ahLst/>
              <a:cxnLst/>
              <a:rect l="l" t="t" r="r" b="b"/>
              <a:pathLst>
                <a:path w="5126990" h="585469" extrusionOk="0">
                  <a:moveTo>
                    <a:pt x="5126736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126736" y="585215"/>
                  </a:lnTo>
                  <a:lnTo>
                    <a:pt x="5126736" y="0"/>
                  </a:lnTo>
                  <a:close/>
                </a:path>
              </a:pathLst>
            </a:custGeom>
            <a:solidFill>
              <a:srgbClr val="8600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5"/>
          <p:cNvSpPr txBox="1"/>
          <p:nvPr/>
        </p:nvSpPr>
        <p:spPr>
          <a:xfrm>
            <a:off x="3075432" y="594359"/>
            <a:ext cx="5127000" cy="511800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6567169" y="209785"/>
            <a:ext cx="1600200" cy="348462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061" y="1628089"/>
            <a:ext cx="6565339" cy="4848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30010"/>
            <a:ext cx="1862325" cy="113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9100" y="6763508"/>
            <a:ext cx="89156" cy="94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6"/>
          <p:cNvGrpSpPr/>
          <p:nvPr/>
        </p:nvGrpSpPr>
        <p:grpSpPr>
          <a:xfrm>
            <a:off x="53340" y="173673"/>
            <a:ext cx="9037320" cy="1054608"/>
            <a:chOff x="88392" y="73152"/>
            <a:chExt cx="9037320" cy="1054608"/>
          </a:xfrm>
        </p:grpSpPr>
        <p:pic>
          <p:nvPicPr>
            <p:cNvPr id="135" name="Google Shape;135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392" y="73152"/>
              <a:ext cx="9037320" cy="105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6"/>
            <p:cNvSpPr/>
            <p:nvPr/>
          </p:nvSpPr>
          <p:spPr>
            <a:xfrm>
              <a:off x="3075431" y="527303"/>
              <a:ext cx="5126990" cy="585470"/>
            </a:xfrm>
            <a:custGeom>
              <a:avLst/>
              <a:gdLst/>
              <a:ahLst/>
              <a:cxnLst/>
              <a:rect l="l" t="t" r="r" b="b"/>
              <a:pathLst>
                <a:path w="5126990" h="585469" extrusionOk="0">
                  <a:moveTo>
                    <a:pt x="5126736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126736" y="585215"/>
                  </a:lnTo>
                  <a:lnTo>
                    <a:pt x="5126736" y="0"/>
                  </a:lnTo>
                  <a:close/>
                </a:path>
              </a:pathLst>
            </a:custGeom>
            <a:solidFill>
              <a:srgbClr val="8600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6"/>
          <p:cNvSpPr txBox="1"/>
          <p:nvPr/>
        </p:nvSpPr>
        <p:spPr>
          <a:xfrm>
            <a:off x="3075432" y="594359"/>
            <a:ext cx="5127000" cy="511800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6567169" y="209785"/>
            <a:ext cx="1600200" cy="348462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685800" y="1607858"/>
            <a:ext cx="5219700" cy="52322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I PUNTI DI FORZA DEL SECI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571500" y="2372890"/>
            <a:ext cx="81915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Preparazione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completa: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corso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altamente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66C22F"/>
                </a:solidFill>
                <a:latin typeface="Calibri"/>
                <a:ea typeface="Calibri"/>
                <a:cs typeface="Calibri"/>
                <a:sym typeface="Calibri"/>
              </a:rPr>
              <a:t>interdisciplinare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Internazionalità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possibilità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seguire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corsi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in inglese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Sempre al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tempi: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stretto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legame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000" b="1" i="0" u="none" strike="noStrike" cap="none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l’attualità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Opportunità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all'estero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numerose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convenzioni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rgbClr val="246DD5"/>
                </a:solidFill>
                <a:latin typeface="Calibri"/>
                <a:ea typeface="Calibri"/>
                <a:cs typeface="Calibri"/>
                <a:sym typeface="Calibri"/>
              </a:rPr>
              <a:t>Erasmus UE ed extra-UE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Opportunità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tirocinio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numerose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possibilità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1" i="0" u="none" strike="noStrike" cap="none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tirocinio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Sede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Polo delle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Scienze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Sociali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1" i="0" u="none" strike="noStrike" cap="none" dirty="0">
                <a:solidFill>
                  <a:srgbClr val="217F7D"/>
                </a:solidFill>
                <a:latin typeface="Calibri"/>
                <a:ea typeface="Calibri"/>
                <a:cs typeface="Calibri"/>
                <a:sym typeface="Calibri"/>
              </a:rPr>
              <a:t>Mensa, Biblioteca, Aule e </a:t>
            </a:r>
            <a:r>
              <a:rPr lang="en-US" sz="2000" b="1" i="0" u="none" strike="noStrike" cap="none" dirty="0" err="1">
                <a:solidFill>
                  <a:srgbClr val="217F7D"/>
                </a:solidFill>
                <a:latin typeface="Calibri"/>
                <a:ea typeface="Calibri"/>
                <a:cs typeface="Calibri"/>
                <a:sym typeface="Calibri"/>
              </a:rPr>
              <a:t>spazi</a:t>
            </a:r>
            <a:r>
              <a:rPr lang="en-US" sz="2000" b="1" i="0" u="none" strike="noStrike" cap="none" dirty="0">
                <a:solidFill>
                  <a:srgbClr val="217F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217F7D"/>
                </a:solidFill>
                <a:latin typeface="Calibri"/>
                <a:ea typeface="Calibri"/>
                <a:cs typeface="Calibri"/>
                <a:sym typeface="Calibri"/>
              </a:rPr>
              <a:t>comuni</a:t>
            </a:r>
            <a:r>
              <a:rPr lang="en-US" sz="2000" b="1" i="0" u="none" strike="noStrike" cap="none" dirty="0">
                <a:solidFill>
                  <a:srgbClr val="217F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217F7D"/>
                </a:solidFill>
                <a:latin typeface="Calibri"/>
                <a:ea typeface="Calibri"/>
                <a:cs typeface="Calibri"/>
                <a:sym typeface="Calibri"/>
              </a:rPr>
              <a:t>nello</a:t>
            </a:r>
            <a:r>
              <a:rPr lang="en-US" sz="2000" b="1" i="0" u="none" strike="noStrike" cap="none" dirty="0">
                <a:solidFill>
                  <a:srgbClr val="217F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217F7D"/>
                </a:solidFill>
                <a:latin typeface="Calibri"/>
                <a:ea typeface="Calibri"/>
                <a:cs typeface="Calibri"/>
                <a:sym typeface="Calibri"/>
              </a:rPr>
              <a:t>stesso</a:t>
            </a:r>
            <a:r>
              <a:rPr lang="en-US" sz="2000" b="1" i="0" u="none" strike="noStrike" cap="none" dirty="0">
                <a:solidFill>
                  <a:srgbClr val="217F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217F7D"/>
                </a:solidFill>
                <a:latin typeface="Calibri"/>
                <a:ea typeface="Calibri"/>
                <a:cs typeface="Calibri"/>
                <a:sym typeface="Calibri"/>
              </a:rPr>
              <a:t>plesso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vicino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Tramvia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Stazione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ferroviaria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Ambiente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accogliente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-4337222" y="-13839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3"/>
          <p:cNvPicPr preferRelativeResize="0"/>
          <p:nvPr/>
        </p:nvPicPr>
        <p:blipFill rotWithShape="1">
          <a:blip r:embed="rId3">
            <a:alphaModFix/>
          </a:blip>
          <a:srcRect l="4183" t="12026" r="51643"/>
          <a:stretch/>
        </p:blipFill>
        <p:spPr>
          <a:xfrm>
            <a:off x="0" y="1563688"/>
            <a:ext cx="4038601" cy="60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637"/>
            <a:ext cx="9126538" cy="10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3"/>
          <p:cNvSpPr txBox="1"/>
          <p:nvPr/>
        </p:nvSpPr>
        <p:spPr>
          <a:xfrm>
            <a:off x="3060052" y="426396"/>
            <a:ext cx="5980200" cy="646500"/>
          </a:xfrm>
          <a:prstGeom prst="rect">
            <a:avLst/>
          </a:prstGeom>
          <a:solidFill>
            <a:srgbClr val="87000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sostenibile,  cooperazione e gestione dei conflitti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3"/>
          <p:cNvSpPr/>
          <p:nvPr/>
        </p:nvSpPr>
        <p:spPr>
          <a:xfrm>
            <a:off x="1673718" y="1781925"/>
            <a:ext cx="2857500" cy="28722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Senso critico</a:t>
            </a: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3"/>
          <p:cNvSpPr/>
          <p:nvPr/>
        </p:nvSpPr>
        <p:spPr>
          <a:xfrm>
            <a:off x="2974050" y="3902482"/>
            <a:ext cx="2857500" cy="28722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Partecipazio</a:t>
            </a:r>
            <a:r>
              <a:rPr lang="en-US" sz="23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3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4213782" y="1847725"/>
            <a:ext cx="2857500" cy="2872200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Comunità</a:t>
            </a:r>
            <a:r>
              <a:rPr lang="en-US" sz="1300" b="1" i="0" u="none" strike="noStrike" cap="none">
                <a:solidFill>
                  <a:srgbClr val="407C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 i="0" u="none" strike="noStrike" cap="none">
              <a:solidFill>
                <a:srgbClr val="407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/>
        </p:nvSpPr>
        <p:spPr>
          <a:xfrm>
            <a:off x="3075432" y="594359"/>
            <a:ext cx="5126990" cy="518159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 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6516623" y="76200"/>
            <a:ext cx="1600200" cy="518159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6781800" y="4114976"/>
            <a:ext cx="2362200" cy="2743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455041" y="1820117"/>
            <a:ext cx="8612759" cy="419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06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Sia a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coloro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intendono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dopo il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triennio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iniziare</a:t>
            </a:r>
            <a:r>
              <a:rPr lang="en-US" sz="17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7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professionale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815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815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Nella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cooperazione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governativa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decentrata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815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organizzazioni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terzo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settore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815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Nella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pubblica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amministrazione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815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imprese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pubbliche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private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hanno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rapporti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paesi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via di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sviluppo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815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imprese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pubbliche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private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interessate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alla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sostenibilità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all’economia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circolare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6032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6032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Sia a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coloro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desiderano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continuare</a:t>
            </a:r>
            <a:r>
              <a:rPr lang="en-US" sz="17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7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studi</a:t>
            </a:r>
            <a:r>
              <a:rPr lang="en-US" sz="17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conseguendo</a:t>
            </a:r>
            <a:r>
              <a:rPr lang="en-US" sz="17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7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laurea</a:t>
            </a:r>
            <a:r>
              <a:rPr lang="en-US" sz="17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magistrale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aspirando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700" b="1" i="0" u="none" strike="noStrike" cap="none" dirty="0" err="1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posizioni</a:t>
            </a:r>
            <a:r>
              <a:rPr lang="en-US" sz="1700" b="1" i="0" u="none" strike="noStrike" cap="none" dirty="0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700" b="1" i="0" u="none" strike="noStrike" cap="none" dirty="0" err="1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elevato</a:t>
            </a:r>
            <a:r>
              <a:rPr lang="en-US" sz="1700" b="1" i="0" u="none" strike="noStrike" cap="none" dirty="0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livello</a:t>
            </a:r>
            <a:r>
              <a:rPr lang="en-US" sz="1700" b="1" i="0" u="none" strike="noStrike" cap="none" dirty="0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nelle</a:t>
            </a:r>
            <a:r>
              <a:rPr lang="en-US" sz="1700" b="1" i="0" u="none" strike="noStrike" cap="none" dirty="0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organizzazioni</a:t>
            </a:r>
            <a:r>
              <a:rPr lang="en-US" sz="1700" b="1" i="0" u="none" strike="noStrike" cap="none" dirty="0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internazionali</a:t>
            </a:r>
            <a:r>
              <a:rPr lang="en-US" sz="1700" b="1" i="0" u="none" strike="noStrike" cap="none" dirty="0">
                <a:solidFill>
                  <a:srgbClr val="407C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per </a:t>
            </a:r>
            <a:r>
              <a:rPr lang="en-US" sz="17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intraprendere</a:t>
            </a:r>
            <a:r>
              <a:rPr lang="en-US" sz="17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7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carriera</a:t>
            </a:r>
            <a:r>
              <a:rPr lang="en-US" sz="17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della </a:t>
            </a:r>
            <a:r>
              <a:rPr lang="en-US" sz="17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ricerca</a:t>
            </a:r>
            <a:r>
              <a:rPr lang="en-US" sz="17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nell'Università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in Centri di studio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pubblici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privati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455041" y="1242924"/>
            <a:ext cx="3602589" cy="40011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A CHI SI RIVOLGE IL SECI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9100" y="6763508"/>
            <a:ext cx="89156" cy="94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8"/>
          <p:cNvGrpSpPr/>
          <p:nvPr/>
        </p:nvGrpSpPr>
        <p:grpSpPr>
          <a:xfrm>
            <a:off x="53340" y="173673"/>
            <a:ext cx="9037320" cy="1054608"/>
            <a:chOff x="88392" y="73152"/>
            <a:chExt cx="9037320" cy="1054608"/>
          </a:xfrm>
        </p:grpSpPr>
        <p:pic>
          <p:nvPicPr>
            <p:cNvPr id="168" name="Google Shape;168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92" y="73152"/>
              <a:ext cx="9037320" cy="105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8"/>
            <p:cNvSpPr/>
            <p:nvPr/>
          </p:nvSpPr>
          <p:spPr>
            <a:xfrm>
              <a:off x="3075431" y="527303"/>
              <a:ext cx="5126990" cy="585470"/>
            </a:xfrm>
            <a:custGeom>
              <a:avLst/>
              <a:gdLst/>
              <a:ahLst/>
              <a:cxnLst/>
              <a:rect l="l" t="t" r="r" b="b"/>
              <a:pathLst>
                <a:path w="5126990" h="585469" extrusionOk="0">
                  <a:moveTo>
                    <a:pt x="5126736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126736" y="585215"/>
                  </a:lnTo>
                  <a:lnTo>
                    <a:pt x="5126736" y="0"/>
                  </a:lnTo>
                  <a:close/>
                </a:path>
              </a:pathLst>
            </a:custGeom>
            <a:solidFill>
              <a:srgbClr val="8600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8"/>
          <p:cNvSpPr txBox="1"/>
          <p:nvPr/>
        </p:nvSpPr>
        <p:spPr>
          <a:xfrm>
            <a:off x="3075432" y="594359"/>
            <a:ext cx="5127000" cy="511800"/>
          </a:xfrm>
          <a:prstGeom prst="rect">
            <a:avLst/>
          </a:pr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SVILUPPO SOSTENIBILE, COOPERAZIONE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GESTIONE DEI CONFLITTI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6567169" y="209785"/>
            <a:ext cx="1600200" cy="323615"/>
          </a:xfrm>
          <a:custGeom>
            <a:avLst/>
            <a:gdLst/>
            <a:ahLst/>
            <a:cxnLst/>
            <a:rect l="l" t="t" r="r" b="b"/>
            <a:pathLst>
              <a:path w="1600200" h="518159" extrusionOk="0">
                <a:moveTo>
                  <a:pt x="1600200" y="0"/>
                </a:moveTo>
                <a:lnTo>
                  <a:pt x="0" y="0"/>
                </a:lnTo>
                <a:lnTo>
                  <a:pt x="0" y="518160"/>
                </a:lnTo>
                <a:lnTo>
                  <a:pt x="1600200" y="518160"/>
                </a:lnTo>
                <a:lnTo>
                  <a:pt x="1600200" y="0"/>
                </a:lnTo>
                <a:close/>
              </a:path>
            </a:pathLst>
          </a:custGeom>
          <a:solidFill>
            <a:srgbClr val="860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1365422" y="1456753"/>
            <a:ext cx="6692644" cy="52322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6000D"/>
                </a:solidFill>
                <a:latin typeface="Arial"/>
                <a:ea typeface="Arial"/>
                <a:cs typeface="Arial"/>
                <a:sym typeface="Arial"/>
              </a:rPr>
              <a:t>  I 3 CURRICULA CHE OFFRE IL SECI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8" descr="Immagine che contiene testo, software, computer, Software multimed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39569" t="35294" r="20587" b="20784"/>
          <a:stretch/>
        </p:blipFill>
        <p:spPr>
          <a:xfrm>
            <a:off x="1371600" y="2049769"/>
            <a:ext cx="6692644" cy="461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/>
          <p:nvPr/>
        </p:nvSpPr>
        <p:spPr>
          <a:xfrm>
            <a:off x="590552" y="264801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615861" y="422367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EB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615861" y="579933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1936</Words>
  <Application>Microsoft Office PowerPoint</Application>
  <PresentationFormat>On-screen Show (4:3)</PresentationFormat>
  <Paragraphs>254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Noto Sans Symbols</vt:lpstr>
      <vt:lpstr>Office Theme</vt:lpstr>
      <vt:lpstr>PowerPoint Presentation</vt:lpstr>
      <vt:lpstr>DI COSA PARLEREMO </vt:lpstr>
      <vt:lpstr>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Luca Tiberti</cp:lastModifiedBy>
  <cp:revision>1</cp:revision>
  <dcterms:created xsi:type="dcterms:W3CDTF">2023-08-28T14:06:07Z</dcterms:created>
  <dcterms:modified xsi:type="dcterms:W3CDTF">2026-02-19T21:38:14Z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2023-08-28T00:00:00Z</vt:filetime>
  </property>
</Properties>
</file>